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93" r:id="rId3"/>
    <p:sldId id="290" r:id="rId4"/>
    <p:sldId id="291" r:id="rId5"/>
    <p:sldId id="29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A2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0" autoAdjust="0"/>
    <p:restoredTop sz="94664" autoAdjust="0"/>
  </p:normalViewPr>
  <p:slideViewPr>
    <p:cSldViewPr snapToGrid="0">
      <p:cViewPr>
        <p:scale>
          <a:sx n="68" d="100"/>
          <a:sy n="68" d="100"/>
        </p:scale>
        <p:origin x="-7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758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grpSp>
          <p:nvGrpSpPr>
            <p:cNvPr id="6758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758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59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760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760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0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1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761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762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2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763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763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3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4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4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4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4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64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grpSp>
            <p:nvGrpSpPr>
              <p:cNvPr id="6764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764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76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76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76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</p:grpSp>
        </p:grpSp>
      </p:grpSp>
      <p:sp>
        <p:nvSpPr>
          <p:cNvPr id="676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s-ES" noProof="0" smtClean="0"/>
              <a:t>Haga clic para cambiar el estilo de título	</a:t>
            </a:r>
          </a:p>
        </p:txBody>
      </p:sp>
      <p:sp>
        <p:nvSpPr>
          <p:cNvPr id="676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</a:p>
        </p:txBody>
      </p:sp>
      <p:sp>
        <p:nvSpPr>
          <p:cNvPr id="6765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765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765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5EF02EA-47C8-45BC-8B5E-BFB95699CFE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685EB-A661-4578-B8F3-9D3BB655DE6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845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7D5C1-AB96-4B07-BCC9-6FD95E558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4552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480B2-80E0-4160-AB22-E6C1A75D5F9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32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5B83F-D79F-4BCD-937C-6D071355675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00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6355D-06BF-4991-964E-741BD25AFD5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483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25DD0-7B5C-4069-B8E8-C8D600F1768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24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6238E-1CDE-4C15-B7C3-3035A8A0DEA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589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6C1EF-6C5B-4B67-B514-7B99B1A0A3F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893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6779E-E664-4344-849D-CCAE901E5EB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940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8562C-EA17-41E9-ABFB-FC0B278071A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84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CO"/>
          </a:p>
        </p:txBody>
      </p:sp>
      <p:grpSp>
        <p:nvGrpSpPr>
          <p:cNvPr id="6656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65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grpSp>
          <p:nvGrpSpPr>
            <p:cNvPr id="6656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65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657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65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659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65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5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661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66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6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grpSp>
            <p:nvGrpSpPr>
              <p:cNvPr id="6662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66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66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66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  <p:sp>
              <p:nvSpPr>
                <p:cNvPr id="666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O"/>
                </a:p>
              </p:txBody>
            </p:sp>
          </p:grpSp>
        </p:grpSp>
      </p:grpSp>
      <p:sp>
        <p:nvSpPr>
          <p:cNvPr id="666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666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66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666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666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0B1BFEE-AC30-49C8-BAB0-8E80BD595245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30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6250"/>
            <a:ext cx="2663825" cy="177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ro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420938"/>
            <a:ext cx="2663825" cy="1995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pecho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581525"/>
            <a:ext cx="2663825" cy="177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 rot="19754861">
            <a:off x="1776249" y="2549799"/>
            <a:ext cx="6705600" cy="1017587"/>
          </a:xfrm>
        </p:spPr>
        <p:txBody>
          <a:bodyPr/>
          <a:lstStyle/>
          <a:p>
            <a:r>
              <a:rPr lang="es-AR" b="1" dirty="0" smtClean="0">
                <a:solidFill>
                  <a:srgbClr val="FF0000"/>
                </a:solidFill>
                <a:latin typeface="Goudy Stout" pitchFamily="18" charset="0"/>
              </a:rPr>
              <a:t>NATACIÓN</a:t>
            </a:r>
            <a:r>
              <a:rPr lang="es-AR" b="1" dirty="0" smtClean="0">
                <a:solidFill>
                  <a:schemeClr val="tx2">
                    <a:lumMod val="90000"/>
                  </a:schemeClr>
                </a:solidFill>
                <a:latin typeface="Goudy Stout" pitchFamily="18" charset="0"/>
              </a:rPr>
              <a:t> </a:t>
            </a:r>
            <a:endParaRPr lang="es-ES" b="1" dirty="0">
              <a:solidFill>
                <a:schemeClr val="tx2">
                  <a:lumMod val="90000"/>
                </a:schemeClr>
              </a:solidFill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n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0606"/>
          </a:xfrm>
          <a:prstGeom prst="rect">
            <a:avLst/>
          </a:prstGeom>
        </p:spPr>
      </p:pic>
      <p:sp>
        <p:nvSpPr>
          <p:cNvPr id="737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 dirty="0">
                <a:effectLst/>
                <a:latin typeface="Goudy Stout" pitchFamily="18" charset="0"/>
              </a:rPr>
              <a:t>PROCESO DE APRENDIZAJE MOTRIZ ACUATICO</a:t>
            </a:r>
            <a:r>
              <a:rPr lang="es-ES" sz="2000" dirty="0">
                <a:latin typeface="Goudy Stout" pitchFamily="18" charset="0"/>
              </a:rPr>
              <a:t> 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755650" y="1530825"/>
            <a:ext cx="1737976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latin typeface="Tahoma" pitchFamily="34" charset="0"/>
                <a:cs typeface="Tahoma" pitchFamily="34" charset="0"/>
              </a:rPr>
              <a:t>AFECTIV</a:t>
            </a:r>
            <a:r>
              <a:rPr lang="es-ES" sz="2400" b="1" dirty="0"/>
              <a:t>A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55650" y="3245544"/>
            <a:ext cx="1555234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latin typeface="Tahoma" pitchFamily="34" charset="0"/>
                <a:cs typeface="Tahoma" pitchFamily="34" charset="0"/>
              </a:rPr>
              <a:t>MOTORA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755650" y="4868863"/>
            <a:ext cx="4227439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latin typeface="Tahoma" pitchFamily="34" charset="0"/>
                <a:cs typeface="Tahoma" pitchFamily="34" charset="0"/>
              </a:rPr>
              <a:t>INTELECTUAL COGNITIVA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735013" y="1955126"/>
            <a:ext cx="6385081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latin typeface="Tahoma" pitchFamily="34" charset="0"/>
                <a:cs typeface="Tahoma" pitchFamily="34" charset="0"/>
              </a:rPr>
              <a:t>El individuo esta en condiciones </a:t>
            </a:r>
          </a:p>
          <a:p>
            <a:r>
              <a:rPr lang="es-ES" sz="2000" b="1" dirty="0">
                <a:latin typeface="Tahoma" pitchFamily="34" charset="0"/>
                <a:cs typeface="Tahoma" pitchFamily="34" charset="0"/>
              </a:rPr>
              <a:t>de tener la voluntad de querer realizar el gesto.</a:t>
            </a:r>
            <a:r>
              <a:rPr lang="es-ES" sz="2000" dirty="0"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755650" y="3706578"/>
            <a:ext cx="8561959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>
                <a:latin typeface="Tahoma" pitchFamily="34" charset="0"/>
                <a:cs typeface="Tahoma" pitchFamily="34" charset="0"/>
              </a:rPr>
              <a:t>El individuo esta en condiciones de poder realizar el gesto motor.</a:t>
            </a:r>
            <a:endParaRPr lang="es-ES" sz="2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755650" y="5308600"/>
            <a:ext cx="6373861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s-ES" sz="2000" b="1" dirty="0">
                <a:latin typeface="Tahoma" pitchFamily="34" charset="0"/>
                <a:cs typeface="Tahoma" pitchFamily="34" charset="0"/>
              </a:rPr>
              <a:t>El individuo esta en condiciones de comprender </a:t>
            </a:r>
          </a:p>
          <a:p>
            <a:r>
              <a:rPr lang="es-ES" sz="2000" b="1" dirty="0">
                <a:latin typeface="Tahoma" pitchFamily="34" charset="0"/>
                <a:cs typeface="Tahoma" pitchFamily="34" charset="0"/>
              </a:rPr>
              <a:t>o entender el gesto solicitado.</a:t>
            </a:r>
            <a:r>
              <a:rPr lang="es-ES" sz="2000" dirty="0"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  <p:bldP spid="73734" grpId="0"/>
      <p:bldP spid="73735" grpId="0"/>
      <p:bldP spid="73736" grpId="0"/>
      <p:bldP spid="73737" grpId="0"/>
      <p:bldP spid="737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Imagen" descr="natacion-250x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4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PROCESO DE APRENDIZAJE MOTRIZ </a:t>
            </a:r>
            <a:r>
              <a:rPr lang="es-ES" sz="1800" b="1" dirty="0" smtClean="0">
                <a:effectLst/>
              </a:rPr>
              <a:t>ACUÁTICO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539750" y="836613"/>
            <a:ext cx="80089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LOS FACTORES FUNDAMENTALES PUEDEN VARIAR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539750" y="1412875"/>
            <a:ext cx="44132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Las experiencias anteriores adquiridas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716463" y="1890713"/>
            <a:ext cx="38417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b="1"/>
              <a:t>Los temores o miedos adquiridos</a:t>
            </a:r>
            <a:endParaRPr lang="es-ES"/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39750" y="2387600"/>
            <a:ext cx="39941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Los temores o miedos transferidos</a:t>
            </a:r>
          </a:p>
        </p:txBody>
      </p:sp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5795963" y="2794000"/>
            <a:ext cx="27368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b="1"/>
              <a:t>Disponibilidad corporal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539750" y="3238500"/>
            <a:ext cx="30289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Disponibilidad Madurativa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3563938" y="3763963"/>
            <a:ext cx="49593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b="1"/>
              <a:t>Disponibilidad Cardio Vascular Respiratoria</a:t>
            </a:r>
            <a:endParaRPr lang="es-ES"/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539750" y="4305300"/>
            <a:ext cx="45402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Dinámica que el profesor de en su clase</a:t>
            </a:r>
            <a:endParaRPr lang="es-ES"/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2479675" y="4843463"/>
            <a:ext cx="60388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b="1"/>
              <a:t>Tiempo individual de incorporación de un aprendizaje</a:t>
            </a:r>
            <a:endParaRPr lang="es-ES"/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539750" y="5453063"/>
            <a:ext cx="41592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Factores ambientales. Temperaturas</a:t>
            </a:r>
            <a:endParaRPr lang="es-ES"/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3013075" y="6029325"/>
            <a:ext cx="54927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b="1"/>
              <a:t>La ductilidad en el agua y otros muchos factores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N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96448" cy="6858001"/>
          </a:xfrm>
          <a:prstGeom prst="rect">
            <a:avLst/>
          </a:prstGeom>
        </p:spPr>
      </p:pic>
      <p:sp>
        <p:nvSpPr>
          <p:cNvPr id="757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PROCESO DE APRENDIZAJE MOTRIZ </a:t>
            </a:r>
            <a:r>
              <a:rPr lang="es-ES" sz="1800" b="1" dirty="0" smtClean="0">
                <a:effectLst/>
              </a:rPr>
              <a:t>ACUÁTICO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39750" y="925513"/>
            <a:ext cx="504348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ESTOS FACTORES PUEDEN SER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441450" y="1949450"/>
            <a:ext cx="2751138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Propias del individuo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154363" y="3328988"/>
            <a:ext cx="2370137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" sz="2000" b="1"/>
              <a:t>Propias del medio</a:t>
            </a:r>
            <a:endParaRPr lang="es-ES" sz="2000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4527550" y="4791075"/>
            <a:ext cx="4133850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Transferidos de otros individuos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  <p:bldP spid="75780" grpId="0"/>
      <p:bldP spid="75781" grpId="0"/>
      <p:bldP spid="757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16" name="Picture 16" descr="dors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714625"/>
            <a:ext cx="3430588" cy="22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>
                <a:effectLst/>
              </a:rPr>
              <a:t>MARCO DE DESARROLLO DE LA NATACION</a:t>
            </a:r>
            <a:r>
              <a:rPr lang="es-ES" sz="1800"/>
              <a:t> 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679450" y="925513"/>
            <a:ext cx="768826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SU DESARROLLO PUEDE ESTAR ENMARCADO EN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700088" y="1630363"/>
            <a:ext cx="25717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Áreas de intervención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717550" y="4645025"/>
            <a:ext cx="341947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>
                <a:solidFill>
                  <a:srgbClr val="0A2FA4"/>
                </a:solidFill>
              </a:rPr>
              <a:t>NATACION ES SALUD</a:t>
            </a:r>
            <a:endParaRPr lang="es-ES" sz="2400" b="1">
              <a:solidFill>
                <a:srgbClr val="0A2FA4"/>
              </a:solidFill>
            </a:endParaRP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5821363" y="2419350"/>
            <a:ext cx="2255746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 dirty="0" smtClean="0"/>
              <a:t>RECREACIÓN</a:t>
            </a:r>
            <a:endParaRPr lang="es-ES" sz="2400" b="1" dirty="0"/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5821363" y="3052763"/>
            <a:ext cx="2390398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 dirty="0" smtClean="0"/>
              <a:t>TERAPÉUTICO</a:t>
            </a:r>
            <a:endParaRPr lang="es-ES" sz="2400" b="1" dirty="0"/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5821363" y="4322763"/>
            <a:ext cx="2050561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 dirty="0" smtClean="0"/>
              <a:t>EDUCACIÓN</a:t>
            </a:r>
            <a:endParaRPr lang="es-ES" sz="2400" b="1" dirty="0"/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5821363" y="3667125"/>
            <a:ext cx="2281237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COMPETITIVO</a:t>
            </a:r>
            <a:endParaRPr lang="es-ES" sz="2400" b="1"/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5821363" y="4986338"/>
            <a:ext cx="18923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UTILITARIO</a:t>
            </a:r>
            <a:endParaRPr lang="es-ES" sz="2400" b="1"/>
          </a:p>
        </p:txBody>
      </p:sp>
      <p:sp>
        <p:nvSpPr>
          <p:cNvPr id="76818" name="AutoShape 18"/>
          <p:cNvSpPr>
            <a:spLocks noChangeArrowheads="1"/>
          </p:cNvSpPr>
          <p:nvPr/>
        </p:nvSpPr>
        <p:spPr bwMode="auto">
          <a:xfrm>
            <a:off x="5308600" y="258603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6819" name="AutoShape 19"/>
          <p:cNvSpPr>
            <a:spLocks noChangeArrowheads="1"/>
          </p:cNvSpPr>
          <p:nvPr/>
        </p:nvSpPr>
        <p:spPr bwMode="auto">
          <a:xfrm>
            <a:off x="5308600" y="3213100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6820" name="AutoShape 20"/>
          <p:cNvSpPr>
            <a:spLocks noChangeArrowheads="1"/>
          </p:cNvSpPr>
          <p:nvPr/>
        </p:nvSpPr>
        <p:spPr bwMode="auto">
          <a:xfrm>
            <a:off x="5308600" y="3838575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6821" name="AutoShape 21"/>
          <p:cNvSpPr>
            <a:spLocks noChangeArrowheads="1"/>
          </p:cNvSpPr>
          <p:nvPr/>
        </p:nvSpPr>
        <p:spPr bwMode="auto">
          <a:xfrm>
            <a:off x="5308600" y="4487863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6822" name="AutoShape 22"/>
          <p:cNvSpPr>
            <a:spLocks noChangeArrowheads="1"/>
          </p:cNvSpPr>
          <p:nvPr/>
        </p:nvSpPr>
        <p:spPr bwMode="auto">
          <a:xfrm>
            <a:off x="5308600" y="5140325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4" grpId="0"/>
      <p:bldP spid="76807" grpId="0" animBg="1"/>
      <p:bldP spid="76808" grpId="0"/>
      <p:bldP spid="76809" grpId="0"/>
      <p:bldP spid="76810" grpId="0"/>
      <p:bldP spid="76811" grpId="0"/>
      <p:bldP spid="76812" grpId="0"/>
      <p:bldP spid="76818" grpId="0" animBg="1"/>
      <p:bldP spid="76819" grpId="0" animBg="1"/>
      <p:bldP spid="76820" grpId="0" animBg="1"/>
      <p:bldP spid="76821" grpId="0" animBg="1"/>
      <p:bldP spid="768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 descr="natacion-sincronizad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7" y="1"/>
            <a:ext cx="9128393" cy="6858000"/>
          </a:xfrm>
          <a:prstGeom prst="rect">
            <a:avLst/>
          </a:prstGeom>
        </p:spPr>
      </p:pic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MARCO DE DESARROLLO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79450" y="973138"/>
            <a:ext cx="7783513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OBJETIVOS GENERALES SEGÚN MARCO DE INTERVENCIÓN 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838450" y="1782763"/>
            <a:ext cx="377031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Natación salud higiénico</a:t>
            </a:r>
            <a:endParaRPr lang="es-ES" sz="2400" b="1"/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2838450" y="2455863"/>
            <a:ext cx="14192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Utilitario</a:t>
            </a:r>
            <a:endParaRPr lang="es-ES" sz="2400" b="1"/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2838450" y="3792538"/>
            <a:ext cx="174466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Recreativo</a:t>
            </a:r>
            <a:endParaRPr lang="es-ES" sz="2400" b="1"/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2838450" y="3122613"/>
            <a:ext cx="163988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Educativo</a:t>
            </a:r>
            <a:endParaRPr lang="es-ES" sz="2400" b="1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2838450" y="4468813"/>
            <a:ext cx="194468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Competitivo</a:t>
            </a:r>
            <a:endParaRPr lang="es-ES" sz="2400" b="1"/>
          </a:p>
        </p:txBody>
      </p:sp>
      <p:sp>
        <p:nvSpPr>
          <p:cNvPr id="77836" name="AutoShape 12"/>
          <p:cNvSpPr>
            <a:spLocks noChangeArrowheads="1"/>
          </p:cNvSpPr>
          <p:nvPr/>
        </p:nvSpPr>
        <p:spPr bwMode="auto">
          <a:xfrm>
            <a:off x="2325688" y="194945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7837" name="AutoShape 13"/>
          <p:cNvSpPr>
            <a:spLocks noChangeArrowheads="1"/>
          </p:cNvSpPr>
          <p:nvPr/>
        </p:nvSpPr>
        <p:spPr bwMode="auto">
          <a:xfrm>
            <a:off x="2325688" y="26162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7838" name="AutoShape 14"/>
          <p:cNvSpPr>
            <a:spLocks noChangeArrowheads="1"/>
          </p:cNvSpPr>
          <p:nvPr/>
        </p:nvSpPr>
        <p:spPr bwMode="auto">
          <a:xfrm>
            <a:off x="2325688" y="329406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7839" name="AutoShape 15"/>
          <p:cNvSpPr>
            <a:spLocks noChangeArrowheads="1"/>
          </p:cNvSpPr>
          <p:nvPr/>
        </p:nvSpPr>
        <p:spPr bwMode="auto">
          <a:xfrm>
            <a:off x="2325688" y="3957638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7840" name="AutoShape 16"/>
          <p:cNvSpPr>
            <a:spLocks noChangeArrowheads="1"/>
          </p:cNvSpPr>
          <p:nvPr/>
        </p:nvSpPr>
        <p:spPr bwMode="auto">
          <a:xfrm>
            <a:off x="2325688" y="46228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2833688" y="5138738"/>
            <a:ext cx="189547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Terapéutica</a:t>
            </a:r>
            <a:endParaRPr lang="es-ES" sz="2400" b="1"/>
          </a:p>
        </p:txBody>
      </p:sp>
      <p:sp>
        <p:nvSpPr>
          <p:cNvPr id="77842" name="AutoShape 18"/>
          <p:cNvSpPr>
            <a:spLocks noChangeArrowheads="1"/>
          </p:cNvSpPr>
          <p:nvPr/>
        </p:nvSpPr>
        <p:spPr bwMode="auto">
          <a:xfrm>
            <a:off x="2320925" y="5292725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31" grpId="0"/>
      <p:bldP spid="77832" grpId="0"/>
      <p:bldP spid="77833" grpId="0"/>
      <p:bldP spid="77834" grpId="0"/>
      <p:bldP spid="77835" grpId="0"/>
      <p:bldP spid="77836" grpId="0" animBg="1"/>
      <p:bldP spid="77837" grpId="0" animBg="1"/>
      <p:bldP spid="77838" grpId="0" animBg="1"/>
      <p:bldP spid="77839" grpId="0" animBg="1"/>
      <p:bldP spid="77840" grpId="0" animBg="1"/>
      <p:bldP spid="77841" grpId="0"/>
      <p:bldP spid="778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9 Imagen" descr="HOME_cop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788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MARCO DE DESARROLLO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425450" y="925513"/>
            <a:ext cx="84153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FACTORES DE INCIDENCIA PARA LOS APRENDIZAJES</a:t>
            </a:r>
            <a:r>
              <a:rPr lang="es-ES" sz="2400"/>
              <a:t> 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320800" y="1627188"/>
            <a:ext cx="24574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Duración de la clase</a:t>
            </a:r>
            <a:r>
              <a:rPr lang="es-ES"/>
              <a:t> 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320800" y="2243138"/>
            <a:ext cx="52768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Periodicidad o frecuencia con la que se dictan</a:t>
            </a:r>
            <a:r>
              <a:rPr lang="es-ES"/>
              <a:t> 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320800" y="3465513"/>
            <a:ext cx="27876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Edades de los alumnos</a:t>
            </a:r>
            <a:r>
              <a:rPr lang="es-ES"/>
              <a:t> 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1320800" y="2852738"/>
            <a:ext cx="41211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Métodos aplicados en la enseñanza</a:t>
            </a:r>
            <a:r>
              <a:rPr lang="es-ES"/>
              <a:t> 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1320800" y="4084638"/>
            <a:ext cx="25590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Cantidad de alumnos</a:t>
            </a:r>
            <a:r>
              <a:rPr lang="es-ES"/>
              <a:t> </a:t>
            </a:r>
          </a:p>
        </p:txBody>
      </p:sp>
      <p:sp>
        <p:nvSpPr>
          <p:cNvPr id="78857" name="AutoShape 9"/>
          <p:cNvSpPr>
            <a:spLocks noChangeArrowheads="1"/>
          </p:cNvSpPr>
          <p:nvPr/>
        </p:nvSpPr>
        <p:spPr bwMode="auto">
          <a:xfrm>
            <a:off x="808038" y="172085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58" name="AutoShape 10"/>
          <p:cNvSpPr>
            <a:spLocks noChangeArrowheads="1"/>
          </p:cNvSpPr>
          <p:nvPr/>
        </p:nvSpPr>
        <p:spPr bwMode="auto">
          <a:xfrm>
            <a:off x="808038" y="233045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59" name="AutoShape 11"/>
          <p:cNvSpPr>
            <a:spLocks noChangeArrowheads="1"/>
          </p:cNvSpPr>
          <p:nvPr/>
        </p:nvSpPr>
        <p:spPr bwMode="auto">
          <a:xfrm>
            <a:off x="808038" y="295116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60" name="AutoShape 12"/>
          <p:cNvSpPr>
            <a:spLocks noChangeArrowheads="1"/>
          </p:cNvSpPr>
          <p:nvPr/>
        </p:nvSpPr>
        <p:spPr bwMode="auto">
          <a:xfrm>
            <a:off x="808038" y="3557588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61" name="AutoShape 13"/>
          <p:cNvSpPr>
            <a:spLocks noChangeArrowheads="1"/>
          </p:cNvSpPr>
          <p:nvPr/>
        </p:nvSpPr>
        <p:spPr bwMode="auto">
          <a:xfrm>
            <a:off x="808038" y="41656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1316038" y="4683125"/>
            <a:ext cx="70802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Instalaciones. Características del natatorio. Natatorio adicional</a:t>
            </a:r>
            <a:r>
              <a:rPr lang="es-ES"/>
              <a:t> </a:t>
            </a:r>
          </a:p>
        </p:txBody>
      </p:sp>
      <p:sp>
        <p:nvSpPr>
          <p:cNvPr id="78863" name="AutoShape 15"/>
          <p:cNvSpPr>
            <a:spLocks noChangeArrowheads="1"/>
          </p:cNvSpPr>
          <p:nvPr/>
        </p:nvSpPr>
        <p:spPr bwMode="auto">
          <a:xfrm>
            <a:off x="803275" y="476408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64" name="Text Box 16"/>
          <p:cNvSpPr txBox="1">
            <a:spLocks noChangeArrowheads="1"/>
          </p:cNvSpPr>
          <p:nvPr/>
        </p:nvSpPr>
        <p:spPr bwMode="auto">
          <a:xfrm>
            <a:off x="1316038" y="5235575"/>
            <a:ext cx="32956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Gestiones a tener en cuenta</a:t>
            </a:r>
            <a:r>
              <a:rPr lang="es-ES"/>
              <a:t> </a:t>
            </a:r>
          </a:p>
        </p:txBody>
      </p:sp>
      <p:sp>
        <p:nvSpPr>
          <p:cNvPr id="78865" name="AutoShape 17"/>
          <p:cNvSpPr>
            <a:spLocks noChangeArrowheads="1"/>
          </p:cNvSpPr>
          <p:nvPr/>
        </p:nvSpPr>
        <p:spPr bwMode="auto">
          <a:xfrm>
            <a:off x="803275" y="531653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8866" name="Text Box 18"/>
          <p:cNvSpPr txBox="1">
            <a:spLocks noChangeArrowheads="1"/>
          </p:cNvSpPr>
          <p:nvPr/>
        </p:nvSpPr>
        <p:spPr bwMode="auto">
          <a:xfrm>
            <a:off x="1311275" y="5848350"/>
            <a:ext cx="47942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s-ES" b="1"/>
              <a:t>Otros factores: materiales, ayudantes, etc.</a:t>
            </a:r>
          </a:p>
        </p:txBody>
      </p:sp>
      <p:sp>
        <p:nvSpPr>
          <p:cNvPr id="78867" name="AutoShape 19"/>
          <p:cNvSpPr>
            <a:spLocks noChangeArrowheads="1"/>
          </p:cNvSpPr>
          <p:nvPr/>
        </p:nvSpPr>
        <p:spPr bwMode="auto">
          <a:xfrm>
            <a:off x="798513" y="592931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/>
      <p:bldP spid="78852" grpId="0"/>
      <p:bldP spid="78853" grpId="0"/>
      <p:bldP spid="78854" grpId="0"/>
      <p:bldP spid="78855" grpId="0"/>
      <p:bldP spid="78856" grpId="0"/>
      <p:bldP spid="78857" grpId="0" animBg="1"/>
      <p:bldP spid="78858" grpId="0" animBg="1"/>
      <p:bldP spid="78859" grpId="0" animBg="1"/>
      <p:bldP spid="78860" grpId="0" animBg="1"/>
      <p:bldP spid="78861" grpId="0" animBg="1"/>
      <p:bldP spid="78862" grpId="0"/>
      <p:bldP spid="78863" grpId="0" animBg="1"/>
      <p:bldP spid="78864" grpId="0"/>
      <p:bldP spid="78865" grpId="0" animBg="1"/>
      <p:bldP spid="78866" grpId="0"/>
      <p:bldP spid="788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9 Imagen" descr="michael-phel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98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MARCO DE DESARROLLO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2282825" y="830263"/>
            <a:ext cx="47752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/>
              <a:t>FACTORES QUE DETERMINAN QUE: </a:t>
            </a:r>
          </a:p>
          <a:p>
            <a:r>
              <a:rPr lang="es-ES" sz="2000" b="1"/>
              <a:t>“LA NATACIÓN MEJORA LA SALUD” 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320800" y="1627188"/>
            <a:ext cx="25463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Nadar es movilizador</a:t>
            </a:r>
            <a:r>
              <a:rPr lang="es-ES"/>
              <a:t> 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320800" y="2243138"/>
            <a:ext cx="56959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La práctica de la natación no tiene límites de edad</a:t>
            </a:r>
            <a:r>
              <a:rPr lang="es-ES"/>
              <a:t> 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320800" y="3465513"/>
            <a:ext cx="21018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Nivel de lesiones</a:t>
            </a:r>
            <a:r>
              <a:rPr lang="es-ES"/>
              <a:t> 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320800" y="2852738"/>
            <a:ext cx="48704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No hay influencia de la fuerza de gravedad</a:t>
            </a:r>
            <a:r>
              <a:rPr lang="es-ES"/>
              <a:t> 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1320800" y="4084638"/>
            <a:ext cx="749935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Rehabilitación de pacientes con lesiones musculares y tendinosas</a:t>
            </a:r>
            <a:r>
              <a:rPr lang="es-ES"/>
              <a:t> </a:t>
            </a:r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auto">
          <a:xfrm>
            <a:off x="808038" y="172085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2" name="AutoShape 10"/>
          <p:cNvSpPr>
            <a:spLocks noChangeArrowheads="1"/>
          </p:cNvSpPr>
          <p:nvPr/>
        </p:nvSpPr>
        <p:spPr bwMode="auto">
          <a:xfrm>
            <a:off x="808038" y="233045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3" name="AutoShape 11"/>
          <p:cNvSpPr>
            <a:spLocks noChangeArrowheads="1"/>
          </p:cNvSpPr>
          <p:nvPr/>
        </p:nvSpPr>
        <p:spPr bwMode="auto">
          <a:xfrm>
            <a:off x="808038" y="295116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4" name="AutoShape 12"/>
          <p:cNvSpPr>
            <a:spLocks noChangeArrowheads="1"/>
          </p:cNvSpPr>
          <p:nvPr/>
        </p:nvSpPr>
        <p:spPr bwMode="auto">
          <a:xfrm>
            <a:off x="808038" y="3557588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5" name="AutoShape 13"/>
          <p:cNvSpPr>
            <a:spLocks noChangeArrowheads="1"/>
          </p:cNvSpPr>
          <p:nvPr/>
        </p:nvSpPr>
        <p:spPr bwMode="auto">
          <a:xfrm>
            <a:off x="808038" y="41656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316038" y="4683125"/>
            <a:ext cx="44513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Desarrollo cardio vascular respiratorio</a:t>
            </a:r>
            <a:r>
              <a:rPr lang="es-ES"/>
              <a:t> </a:t>
            </a:r>
          </a:p>
        </p:txBody>
      </p:sp>
      <p:sp>
        <p:nvSpPr>
          <p:cNvPr id="79887" name="AutoShape 15"/>
          <p:cNvSpPr>
            <a:spLocks noChangeArrowheads="1"/>
          </p:cNvSpPr>
          <p:nvPr/>
        </p:nvSpPr>
        <p:spPr bwMode="auto">
          <a:xfrm>
            <a:off x="803275" y="476408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1316038" y="5235575"/>
            <a:ext cx="65214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La presión sanguínea desciende en la posición horizontal</a:t>
            </a:r>
            <a:r>
              <a:rPr lang="es-ES"/>
              <a:t> </a:t>
            </a:r>
          </a:p>
        </p:txBody>
      </p:sp>
      <p:sp>
        <p:nvSpPr>
          <p:cNvPr id="79889" name="AutoShape 17"/>
          <p:cNvSpPr>
            <a:spLocks noChangeArrowheads="1"/>
          </p:cNvSpPr>
          <p:nvPr/>
        </p:nvSpPr>
        <p:spPr bwMode="auto">
          <a:xfrm>
            <a:off x="803275" y="531653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1311275" y="5848350"/>
            <a:ext cx="3803650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s-ES" b="1"/>
              <a:t>El volumen del corazón aumenta</a:t>
            </a:r>
            <a:r>
              <a:rPr lang="es-ES"/>
              <a:t> </a:t>
            </a:r>
          </a:p>
        </p:txBody>
      </p:sp>
      <p:sp>
        <p:nvSpPr>
          <p:cNvPr id="79891" name="AutoShape 19"/>
          <p:cNvSpPr>
            <a:spLocks noChangeArrowheads="1"/>
          </p:cNvSpPr>
          <p:nvPr/>
        </p:nvSpPr>
        <p:spPr bwMode="auto">
          <a:xfrm>
            <a:off x="798513" y="592931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9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  <p:bldP spid="79876" grpId="0"/>
      <p:bldP spid="79877" grpId="0"/>
      <p:bldP spid="79878" grpId="0"/>
      <p:bldP spid="79879" grpId="0"/>
      <p:bldP spid="79880" grpId="0"/>
      <p:bldP spid="79881" grpId="0" animBg="1"/>
      <p:bldP spid="79882" grpId="0" animBg="1"/>
      <p:bldP spid="79883" grpId="0" animBg="1"/>
      <p:bldP spid="79884" grpId="0" animBg="1"/>
      <p:bldP spid="79885" grpId="0" animBg="1"/>
      <p:bldP spid="79886" grpId="0"/>
      <p:bldP spid="79887" grpId="0" animBg="1"/>
      <p:bldP spid="79888" grpId="0"/>
      <p:bldP spid="79889" grpId="0" animBg="1"/>
      <p:bldP spid="79890" grpId="0"/>
      <p:bldP spid="7989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braza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0916" name="Oval 20"/>
          <p:cNvSpPr>
            <a:spLocks noChangeArrowheads="1"/>
          </p:cNvSpPr>
          <p:nvPr/>
        </p:nvSpPr>
        <p:spPr bwMode="auto">
          <a:xfrm>
            <a:off x="3484563" y="1471613"/>
            <a:ext cx="2187575" cy="2187575"/>
          </a:xfrm>
          <a:prstGeom prst="ellipse">
            <a:avLst/>
          </a:prstGeom>
          <a:solidFill>
            <a:srgbClr val="0A2FA4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/>
              <a:t>PRINCIPIOS</a:t>
            </a:r>
          </a:p>
          <a:p>
            <a:pPr algn="ctr"/>
            <a:r>
              <a:rPr lang="es-ES" b="1" dirty="0"/>
              <a:t>NATATORIOS</a:t>
            </a:r>
          </a:p>
          <a:p>
            <a:pPr algn="ctr"/>
            <a:r>
              <a:rPr lang="es-ES" b="1" dirty="0" smtClean="0"/>
              <a:t>BÁSICOS</a:t>
            </a:r>
            <a:endParaRPr lang="es-ES" b="1" dirty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2244725" y="822325"/>
            <a:ext cx="47244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¿Para Nadar qué es necesario?</a:t>
            </a:r>
          </a:p>
        </p:txBody>
      </p:sp>
      <p:sp>
        <p:nvSpPr>
          <p:cNvPr id="80939" name="Line 43"/>
          <p:cNvSpPr>
            <a:spLocks noChangeShapeType="1"/>
          </p:cNvSpPr>
          <p:nvPr/>
        </p:nvSpPr>
        <p:spPr bwMode="auto">
          <a:xfrm flipH="1">
            <a:off x="2662238" y="2930525"/>
            <a:ext cx="874712" cy="292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0940" name="Line 44"/>
          <p:cNvSpPr>
            <a:spLocks noChangeShapeType="1"/>
          </p:cNvSpPr>
          <p:nvPr/>
        </p:nvSpPr>
        <p:spPr bwMode="auto">
          <a:xfrm>
            <a:off x="5632450" y="2928938"/>
            <a:ext cx="820738" cy="277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0941" name="Line 45"/>
          <p:cNvSpPr>
            <a:spLocks noChangeShapeType="1"/>
          </p:cNvSpPr>
          <p:nvPr/>
        </p:nvSpPr>
        <p:spPr bwMode="auto">
          <a:xfrm flipH="1">
            <a:off x="3697288" y="3538538"/>
            <a:ext cx="357187" cy="860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0942" name="Line 46"/>
          <p:cNvSpPr>
            <a:spLocks noChangeShapeType="1"/>
          </p:cNvSpPr>
          <p:nvPr/>
        </p:nvSpPr>
        <p:spPr bwMode="auto">
          <a:xfrm>
            <a:off x="5129213" y="3511550"/>
            <a:ext cx="330200" cy="887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0918" name="Oval 22"/>
          <p:cNvSpPr>
            <a:spLocks noChangeArrowheads="1"/>
          </p:cNvSpPr>
          <p:nvPr/>
        </p:nvSpPr>
        <p:spPr bwMode="auto">
          <a:xfrm>
            <a:off x="12430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RELAJACIÓN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0921" name="Oval 25"/>
          <p:cNvSpPr>
            <a:spLocks noChangeArrowheads="1"/>
          </p:cNvSpPr>
          <p:nvPr/>
        </p:nvSpPr>
        <p:spPr bwMode="auto">
          <a:xfrm>
            <a:off x="2733675" y="4318000"/>
            <a:ext cx="1497013" cy="1497013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RESPIRACIÓN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0923" name="Oval 27"/>
          <p:cNvSpPr>
            <a:spLocks noChangeArrowheads="1"/>
          </p:cNvSpPr>
          <p:nvPr/>
        </p:nvSpPr>
        <p:spPr bwMode="auto">
          <a:xfrm>
            <a:off x="4970463" y="4318000"/>
            <a:ext cx="1497012" cy="1497013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FLOTACIÓN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0924" name="Oval 28"/>
          <p:cNvSpPr>
            <a:spLocks noChangeArrowheads="1"/>
          </p:cNvSpPr>
          <p:nvPr/>
        </p:nvSpPr>
        <p:spPr bwMode="auto">
          <a:xfrm>
            <a:off x="63738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PROPULSIÓN</a:t>
            </a:r>
            <a:endParaRPr lang="es-ES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0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0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0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0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0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0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0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0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0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0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0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0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0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0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0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0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0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6" grpId="0" animBg="1"/>
      <p:bldP spid="80899" grpId="0"/>
      <p:bldP spid="80939" grpId="0" animBg="1"/>
      <p:bldP spid="80940" grpId="0" animBg="1"/>
      <p:bldP spid="80941" grpId="0" animBg="1"/>
      <p:bldP spid="80942" grpId="0" animBg="1"/>
      <p:bldP spid="80918" grpId="0" animBg="1"/>
      <p:bldP spid="80921" grpId="0" animBg="1"/>
      <p:bldP spid="80923" grpId="0" animBg="1"/>
      <p:bldP spid="809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natacion-para-discapacitad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71063"/>
          </a:xfrm>
          <a:prstGeom prst="rect">
            <a:avLst/>
          </a:prstGeom>
        </p:spPr>
      </p:pic>
      <p:sp>
        <p:nvSpPr>
          <p:cNvPr id="81922" name="Oval 2"/>
          <p:cNvSpPr>
            <a:spLocks noChangeArrowheads="1"/>
          </p:cNvSpPr>
          <p:nvPr/>
        </p:nvSpPr>
        <p:spPr bwMode="auto">
          <a:xfrm>
            <a:off x="3484563" y="1471613"/>
            <a:ext cx="2187575" cy="2187575"/>
          </a:xfrm>
          <a:prstGeom prst="ellipse">
            <a:avLst/>
          </a:prstGeom>
          <a:solidFill>
            <a:srgbClr val="0A2FA4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/>
              <a:t>PRINCIPIOS</a:t>
            </a:r>
          </a:p>
          <a:p>
            <a:pPr algn="ctr"/>
            <a:r>
              <a:rPr lang="es-ES" b="1" dirty="0"/>
              <a:t>NATATORIOS</a:t>
            </a:r>
          </a:p>
          <a:p>
            <a:pPr algn="ctr"/>
            <a:r>
              <a:rPr lang="es-ES" b="1" dirty="0" smtClean="0"/>
              <a:t>BÁSICOS</a:t>
            </a:r>
            <a:endParaRPr lang="es-ES" b="1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282825" y="822325"/>
            <a:ext cx="47244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¿Para Nadar qué es necesario?</a:t>
            </a:r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 flipH="1">
            <a:off x="2662238" y="2930525"/>
            <a:ext cx="874712" cy="292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1929" name="Oval 9"/>
          <p:cNvSpPr>
            <a:spLocks noChangeArrowheads="1"/>
          </p:cNvSpPr>
          <p:nvPr/>
        </p:nvSpPr>
        <p:spPr bwMode="auto">
          <a:xfrm>
            <a:off x="12430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RELAJACIÓN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1934" name="AutoShape 14"/>
          <p:cNvSpPr>
            <a:spLocks/>
          </p:cNvSpPr>
          <p:nvPr/>
        </p:nvSpPr>
        <p:spPr bwMode="auto">
          <a:xfrm>
            <a:off x="2127250" y="5184775"/>
            <a:ext cx="5127625" cy="1033463"/>
          </a:xfrm>
          <a:prstGeom prst="borderCallout2">
            <a:avLst>
              <a:gd name="adj1" fmla="val 11060"/>
              <a:gd name="adj2" fmla="val -1486"/>
              <a:gd name="adj3" fmla="val 11060"/>
              <a:gd name="adj4" fmla="val -2074"/>
              <a:gd name="adj5" fmla="val -93856"/>
              <a:gd name="adj6" fmla="val -2694"/>
            </a:avLst>
          </a:prstGeom>
          <a:solidFill>
            <a:srgbClr val="CC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La relajación es un fenómeno neuro-motor </a:t>
            </a:r>
          </a:p>
          <a:p>
            <a:pPr algn="ctr"/>
            <a:r>
              <a:rPr lang="es-ES" b="1">
                <a:solidFill>
                  <a:srgbClr val="000000"/>
                </a:solidFill>
              </a:rPr>
              <a:t>del cual resulta una reducción de la tensión </a:t>
            </a:r>
          </a:p>
          <a:p>
            <a:pPr algn="ctr"/>
            <a:r>
              <a:rPr lang="es-ES" b="1">
                <a:solidFill>
                  <a:srgbClr val="000000"/>
                </a:solidFill>
              </a:rPr>
              <a:t>de la musculatura esquelética </a:t>
            </a:r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nimBg="1"/>
      <p:bldP spid="81925" grpId="0" animBg="1"/>
      <p:bldP spid="81929" grpId="0" animBg="1"/>
      <p:bldP spid="819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natacionbeb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1330"/>
          </a:xfrm>
          <a:prstGeom prst="rect">
            <a:avLst/>
          </a:prstGeom>
        </p:spPr>
      </p:pic>
      <p:sp>
        <p:nvSpPr>
          <p:cNvPr id="83970" name="Oval 2"/>
          <p:cNvSpPr>
            <a:spLocks noChangeArrowheads="1"/>
          </p:cNvSpPr>
          <p:nvPr/>
        </p:nvSpPr>
        <p:spPr bwMode="auto">
          <a:xfrm>
            <a:off x="3484563" y="1471613"/>
            <a:ext cx="2187575" cy="2187575"/>
          </a:xfrm>
          <a:prstGeom prst="ellipse">
            <a:avLst/>
          </a:prstGeom>
          <a:solidFill>
            <a:srgbClr val="0A2FA4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/>
              <a:t>PRINCIPIOS</a:t>
            </a:r>
          </a:p>
          <a:p>
            <a:pPr algn="ctr"/>
            <a:r>
              <a:rPr lang="es-ES" b="1" dirty="0"/>
              <a:t>NATATORIOS</a:t>
            </a:r>
          </a:p>
          <a:p>
            <a:pPr algn="ctr"/>
            <a:r>
              <a:rPr lang="es-ES" b="1" dirty="0" smtClean="0"/>
              <a:t>BÁSICOS</a:t>
            </a:r>
            <a:endParaRPr lang="es-ES" b="1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282825" y="822325"/>
            <a:ext cx="47244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¿Para Nadar qué es necesario?</a:t>
            </a:r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 flipH="1">
            <a:off x="2662238" y="2930525"/>
            <a:ext cx="874712" cy="292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3974" name="Oval 6"/>
          <p:cNvSpPr>
            <a:spLocks noChangeArrowheads="1"/>
          </p:cNvSpPr>
          <p:nvPr/>
        </p:nvSpPr>
        <p:spPr bwMode="auto">
          <a:xfrm>
            <a:off x="12430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RESPIRACIÓN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3975" name="AutoShape 7"/>
          <p:cNvSpPr>
            <a:spLocks/>
          </p:cNvSpPr>
          <p:nvPr/>
        </p:nvSpPr>
        <p:spPr bwMode="auto">
          <a:xfrm>
            <a:off x="2112963" y="4614863"/>
            <a:ext cx="5127625" cy="676275"/>
          </a:xfrm>
          <a:prstGeom prst="borderCallout2">
            <a:avLst>
              <a:gd name="adj1" fmla="val 16903"/>
              <a:gd name="adj2" fmla="val -1486"/>
              <a:gd name="adj3" fmla="val 16903"/>
              <a:gd name="adj4" fmla="val -1949"/>
              <a:gd name="adj5" fmla="val -59153"/>
              <a:gd name="adj6" fmla="val -2417"/>
            </a:avLst>
          </a:prstGeom>
          <a:solidFill>
            <a:srgbClr val="CC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 la respiración acuática es diametralmente opuesta a la respiración terrestre 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2016125" y="5632450"/>
            <a:ext cx="1801813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De inspiración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5661025" y="5632450"/>
            <a:ext cx="1801813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De espiración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nimBg="1"/>
      <p:bldP spid="83973" grpId="0" animBg="1"/>
      <p:bldP spid="83974" grpId="0" animBg="1"/>
      <p:bldP spid="83975" grpId="0" animBg="1"/>
      <p:bldP spid="83976" grpId="0"/>
      <p:bldP spid="839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lase-de-natac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863600" y="1008063"/>
            <a:ext cx="6691313" cy="6715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000" b="1"/>
              <a:t>La respiración puede ser </a:t>
            </a:r>
          </a:p>
          <a:p>
            <a:r>
              <a:rPr lang="es-ES" b="1"/>
              <a:t>(dependiendo de la técnica de nado a la que se va a aplicar)</a:t>
            </a:r>
            <a:r>
              <a:rPr lang="es-ES"/>
              <a:t> </a:t>
            </a:r>
          </a:p>
        </p:txBody>
      </p:sp>
      <p:pic>
        <p:nvPicPr>
          <p:cNvPr id="85002" name="Picture 10" descr="crol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488" y="1928813"/>
            <a:ext cx="2489200" cy="18637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727075" y="4094163"/>
            <a:ext cx="7715250" cy="2289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Unilateral: Combinado con una respiración por cada movimiento par de brazos. Cada 2, 4 o 6 brazadas.</a:t>
            </a:r>
          </a:p>
          <a:p>
            <a:endParaRPr lang="es-ES" b="1"/>
          </a:p>
          <a:p>
            <a:r>
              <a:rPr lang="es-ES" b="1"/>
              <a:t>Bilateral: combinado con una respiración por cada movimiento impar de brazos. Cada 3 o 5 brazadas.</a:t>
            </a:r>
          </a:p>
          <a:p>
            <a:endParaRPr lang="es-ES" b="1"/>
          </a:p>
          <a:p>
            <a:r>
              <a:rPr lang="es-ES" b="1"/>
              <a:t>Anterior: se da como consecuencia en alguna de las fases de tracción en las técnicas simultáneas y simétricas.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5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5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5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5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5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5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5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5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>
                <a:effectLst/>
              </a:rPr>
              <a:t>PRINCIPIOS DE LA ENSEÑANZA DE LA NATACION</a:t>
            </a:r>
            <a:r>
              <a:rPr lang="es-ES" sz="1800"/>
              <a:t> 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863600" y="1008063"/>
            <a:ext cx="6691313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000" b="1"/>
              <a:t>La respiración y su enseñanza</a:t>
            </a:r>
            <a:r>
              <a:rPr lang="es-ES" sz="2000"/>
              <a:t> 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687388" y="3205163"/>
            <a:ext cx="7715250" cy="31130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La enseñanza de la respiración es un largo período por recorrer, que varía según la edad y las características psico-físicas de los niños. </a:t>
            </a:r>
          </a:p>
          <a:p>
            <a:endParaRPr lang="es-ES" b="1"/>
          </a:p>
          <a:p>
            <a:r>
              <a:rPr lang="es-ES" b="1"/>
              <a:t>Otro de los factores es la resistencia que el agua ejerce en el momento de la exhalación provocando una exhalación incompleta.</a:t>
            </a:r>
          </a:p>
          <a:p>
            <a:endParaRPr lang="es-ES" b="1"/>
          </a:p>
          <a:p>
            <a:r>
              <a:rPr lang="es-ES" b="1"/>
              <a:t>La enseñanza de la natación se basa en automatizar una respiración no habitual, opuesta al comportamiento respiratorio innato.</a:t>
            </a:r>
          </a:p>
          <a:p>
            <a:endParaRPr lang="es-ES" b="1"/>
          </a:p>
          <a:p>
            <a:r>
              <a:rPr lang="es-ES" b="1"/>
              <a:t>En la natación la exhalación sola es posible en el momento de inmersión de la cabeza estimulándola a que esta sea completa.</a:t>
            </a:r>
          </a:p>
        </p:txBody>
      </p:sp>
      <p:pic>
        <p:nvPicPr>
          <p:cNvPr id="6" name="5 Imagen" descr="Img2145542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672" y="985441"/>
            <a:ext cx="2869122" cy="1996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natacion%20valenc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63190"/>
          </a:xfrm>
          <a:prstGeom prst="rect">
            <a:avLst/>
          </a:prstGeom>
        </p:spPr>
      </p:pic>
      <p:sp>
        <p:nvSpPr>
          <p:cNvPr id="870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863600" y="817563"/>
            <a:ext cx="7208838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000" b="1"/>
              <a:t>Aspectos a tener en cuenta en su enseñanza</a:t>
            </a:r>
            <a:r>
              <a:rPr lang="es-ES" sz="2000"/>
              <a:t> 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673100" y="1462088"/>
            <a:ext cx="8166100" cy="5035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1" dirty="0"/>
              <a:t>Evitar en la inspiración por boca y nariz.</a:t>
            </a:r>
          </a:p>
          <a:p>
            <a:endParaRPr lang="es-ES" b="1" dirty="0"/>
          </a:p>
          <a:p>
            <a:r>
              <a:rPr lang="es-ES" b="1" dirty="0"/>
              <a:t>Evitar la enseñanza de la respiración momentos de apnea.</a:t>
            </a:r>
          </a:p>
          <a:p>
            <a:endParaRPr lang="es-ES" b="1" dirty="0"/>
          </a:p>
          <a:p>
            <a:r>
              <a:rPr lang="es-ES" b="1" dirty="0"/>
              <a:t>Evitar el cierre de los labios.</a:t>
            </a:r>
          </a:p>
          <a:p>
            <a:endParaRPr lang="es-ES" b="1" dirty="0"/>
          </a:p>
          <a:p>
            <a:r>
              <a:rPr lang="es-ES" b="1" dirty="0"/>
              <a:t>Determinar si la exhalación es lo suficientemente importante.</a:t>
            </a:r>
          </a:p>
          <a:p>
            <a:endParaRPr lang="es-ES" b="1" dirty="0"/>
          </a:p>
          <a:p>
            <a:r>
              <a:rPr lang="es-ES" b="1" dirty="0"/>
              <a:t>Estimular la exhalación completa.</a:t>
            </a:r>
          </a:p>
          <a:p>
            <a:endParaRPr lang="es-ES" b="1" dirty="0"/>
          </a:p>
          <a:p>
            <a:r>
              <a:rPr lang="es-ES" b="1" dirty="0"/>
              <a:t>Para poder determinar si la expiración es completa, es conveniente realizar trabajos de velocidad y de tiempos.</a:t>
            </a:r>
          </a:p>
          <a:p>
            <a:endParaRPr lang="es-ES" b="1" dirty="0"/>
          </a:p>
          <a:p>
            <a:r>
              <a:rPr lang="es-ES" b="1" dirty="0"/>
              <a:t>Estimular la inspiración por boca.</a:t>
            </a:r>
          </a:p>
          <a:p>
            <a:endParaRPr lang="es-ES" b="1" dirty="0"/>
          </a:p>
          <a:p>
            <a:r>
              <a:rPr lang="es-ES" b="1" dirty="0"/>
              <a:t>Facilitar con ejercitaciones.</a:t>
            </a:r>
          </a:p>
          <a:p>
            <a:endParaRPr lang="es-ES" b="1" dirty="0"/>
          </a:p>
          <a:p>
            <a:r>
              <a:rPr lang="es-ES" b="1" dirty="0"/>
              <a:t>Adaptar las enseñanzas respiratorias a las diferentes técnicas de nado.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0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70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2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0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70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70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70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70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0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0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70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6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70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70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0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0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embarazada-natac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8066" name="Oval 2"/>
          <p:cNvSpPr>
            <a:spLocks noChangeArrowheads="1"/>
          </p:cNvSpPr>
          <p:nvPr/>
        </p:nvSpPr>
        <p:spPr bwMode="auto">
          <a:xfrm>
            <a:off x="3484563" y="1471613"/>
            <a:ext cx="2187575" cy="2187575"/>
          </a:xfrm>
          <a:prstGeom prst="ellipse">
            <a:avLst/>
          </a:prstGeom>
          <a:solidFill>
            <a:srgbClr val="0A2FA4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/>
              <a:t>PRINCIPIOS</a:t>
            </a:r>
          </a:p>
          <a:p>
            <a:pPr algn="ctr"/>
            <a:r>
              <a:rPr lang="es-ES" b="1" dirty="0"/>
              <a:t>NATATORIOS</a:t>
            </a:r>
          </a:p>
          <a:p>
            <a:pPr algn="ctr"/>
            <a:r>
              <a:rPr lang="es-ES" b="1" dirty="0" smtClean="0"/>
              <a:t>BÁSICOS</a:t>
            </a:r>
            <a:endParaRPr lang="es-ES" b="1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82825" y="822325"/>
            <a:ext cx="47244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¿Para Nadar qué es necesario?</a:t>
            </a:r>
          </a:p>
        </p:txBody>
      </p:sp>
      <p:sp>
        <p:nvSpPr>
          <p:cNvPr id="88069" name="Line 5"/>
          <p:cNvSpPr>
            <a:spLocks noChangeShapeType="1"/>
          </p:cNvSpPr>
          <p:nvPr/>
        </p:nvSpPr>
        <p:spPr bwMode="auto">
          <a:xfrm flipH="1">
            <a:off x="2662238" y="2930525"/>
            <a:ext cx="874712" cy="292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88070" name="Oval 6"/>
          <p:cNvSpPr>
            <a:spLocks noChangeArrowheads="1"/>
          </p:cNvSpPr>
          <p:nvPr/>
        </p:nvSpPr>
        <p:spPr bwMode="auto">
          <a:xfrm>
            <a:off x="12430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FLOTACIÓN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88071" name="AutoShape 7"/>
          <p:cNvSpPr>
            <a:spLocks/>
          </p:cNvSpPr>
          <p:nvPr/>
        </p:nvSpPr>
        <p:spPr bwMode="auto">
          <a:xfrm>
            <a:off x="2127250" y="4813300"/>
            <a:ext cx="5127625" cy="1219200"/>
          </a:xfrm>
          <a:prstGeom prst="borderCallout2">
            <a:avLst>
              <a:gd name="adj1" fmla="val 9375"/>
              <a:gd name="adj2" fmla="val -1486"/>
              <a:gd name="adj3" fmla="val 9375"/>
              <a:gd name="adj4" fmla="val -2074"/>
              <a:gd name="adj5" fmla="val -49088"/>
              <a:gd name="adj6" fmla="val -2694"/>
            </a:avLst>
          </a:prstGeom>
          <a:solidFill>
            <a:srgbClr val="CC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Principio de Arquímedes</a:t>
            </a:r>
          </a:p>
          <a:p>
            <a:pPr algn="ctr"/>
            <a:r>
              <a:rPr lang="es-ES" b="1">
                <a:solidFill>
                  <a:srgbClr val="000000"/>
                </a:solidFill>
              </a:rPr>
              <a:t>Todo cuerpo sumergido en un fluido recibe un empuje de abajo hacia arriba igual al peso del volumen del líquido desalojado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nimBg="1"/>
      <p:bldP spid="88069" grpId="0" animBg="1"/>
      <p:bldP spid="88070" grpId="0" animBg="1"/>
      <p:bldP spid="8807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OaxrLZvi-photopiscine-s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890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863600" y="1008063"/>
            <a:ext cx="7553325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CARACTERÍSTICAS DE LA MAYOR Y MENOR FLOTABILIDAD</a:t>
            </a:r>
            <a:r>
              <a:rPr lang="es-ES"/>
              <a:t> 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1636713" y="1774825"/>
            <a:ext cx="6376987" cy="1739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Mayor Flotabilidad:</a:t>
            </a:r>
          </a:p>
          <a:p>
            <a:endParaRPr lang="es-ES" b="1"/>
          </a:p>
          <a:p>
            <a:r>
              <a:rPr lang="es-ES" b="1"/>
              <a:t>Musculatura blanda.</a:t>
            </a:r>
          </a:p>
          <a:p>
            <a:r>
              <a:rPr lang="es-ES" b="1"/>
              <a:t>Acumulación de tejido adiposo.</a:t>
            </a:r>
          </a:p>
          <a:p>
            <a:r>
              <a:rPr lang="es-ES" b="1"/>
              <a:t>Estructura corporal liviana.</a:t>
            </a:r>
          </a:p>
          <a:p>
            <a:r>
              <a:rPr lang="es-ES" b="1"/>
              <a:t>Amplitud del perímetro toráxico. Capacidad respiratoria.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4418013" y="4379913"/>
            <a:ext cx="3328987" cy="1465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Menor Flotabilidad:</a:t>
            </a:r>
          </a:p>
          <a:p>
            <a:endParaRPr lang="es-ES" b="1"/>
          </a:p>
          <a:p>
            <a:r>
              <a:rPr lang="es-ES" b="1"/>
              <a:t>Musculatura fuerte.</a:t>
            </a:r>
          </a:p>
          <a:p>
            <a:r>
              <a:rPr lang="es-ES" b="1"/>
              <a:t>Poca acumulación adiposa.</a:t>
            </a:r>
          </a:p>
          <a:p>
            <a:r>
              <a:rPr lang="es-ES" b="1"/>
              <a:t>Huesos pesados.</a:t>
            </a:r>
          </a:p>
        </p:txBody>
      </p:sp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1271588" y="18923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89097" name="AutoShape 9"/>
          <p:cNvSpPr>
            <a:spLocks noChangeArrowheads="1"/>
          </p:cNvSpPr>
          <p:nvPr/>
        </p:nvSpPr>
        <p:spPr bwMode="auto">
          <a:xfrm>
            <a:off x="4041775" y="4503738"/>
            <a:ext cx="357188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73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0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/>
      <p:bldP spid="89096" grpId="0" animBg="1"/>
      <p:bldP spid="8909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BE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38371" cy="6858000"/>
          </a:xfrm>
          <a:prstGeom prst="rect">
            <a:avLst/>
          </a:prstGeom>
        </p:spPr>
      </p:pic>
      <p:sp>
        <p:nvSpPr>
          <p:cNvPr id="901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NATACIÓN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2335213" y="1008063"/>
            <a:ext cx="4545012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/>
              <a:t>CARACTERÍSTICAS DE LA </a:t>
            </a:r>
            <a:r>
              <a:rPr lang="es-ES" b="1" dirty="0" smtClean="0"/>
              <a:t>FLOTACIÓN</a:t>
            </a:r>
            <a:endParaRPr lang="es-ES" dirty="0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509713" y="1622425"/>
            <a:ext cx="6696075" cy="20145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FLOTACIÓN PASIVA O ESTÁTICA:</a:t>
            </a:r>
          </a:p>
          <a:p>
            <a:endParaRPr lang="es-ES" b="1"/>
          </a:p>
          <a:p>
            <a:r>
              <a:rPr lang="es-ES" b="1"/>
              <a:t>Es la búsqueda constante del cuerpo por mantener su equilibrio sin realizar movimiento alguno, en el que a partir de un desequilibrio se busca un equilibrio para volver a desequilibrar el cuerpo, y así sucesivamente. Puede realizarse decúbito ventral o dorsal..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538288" y="4146550"/>
            <a:ext cx="6575425" cy="2289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FLOTACIÓN ACTIVA O DINÁMICA:</a:t>
            </a:r>
          </a:p>
          <a:p>
            <a:endParaRPr lang="es-ES" b="1"/>
          </a:p>
          <a:p>
            <a:r>
              <a:rPr lang="es-ES" b="1"/>
              <a:t>Se genera a partir de la posición hidrodinámica del cuerpo y la movilización de los segmentos corporales tanto del tren inferior como los del tren superior en forma continua o discontinua.</a:t>
            </a:r>
          </a:p>
          <a:p>
            <a:r>
              <a:rPr lang="es-ES" b="1"/>
              <a:t>Pueden ser dinámicos en la medida que se genere un movimiento para sustentarlos.</a:t>
            </a:r>
          </a:p>
        </p:txBody>
      </p:sp>
      <p:sp>
        <p:nvSpPr>
          <p:cNvPr id="90118" name="AutoShape 6"/>
          <p:cNvSpPr>
            <a:spLocks noChangeArrowheads="1"/>
          </p:cNvSpPr>
          <p:nvPr/>
        </p:nvSpPr>
        <p:spPr bwMode="auto">
          <a:xfrm>
            <a:off x="1144588" y="17399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auto">
          <a:xfrm>
            <a:off x="1160463" y="42545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8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0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  <p:bldP spid="90118" grpId="0" animBg="1"/>
      <p:bldP spid="901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natacion-para-bebes-242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18762"/>
          </a:xfrm>
          <a:prstGeom prst="rect">
            <a:avLst/>
          </a:prstGeom>
        </p:spPr>
      </p:pic>
      <p:sp>
        <p:nvSpPr>
          <p:cNvPr id="91138" name="Oval 2"/>
          <p:cNvSpPr>
            <a:spLocks noChangeArrowheads="1"/>
          </p:cNvSpPr>
          <p:nvPr/>
        </p:nvSpPr>
        <p:spPr bwMode="auto">
          <a:xfrm>
            <a:off x="3484563" y="1471613"/>
            <a:ext cx="2187575" cy="2187575"/>
          </a:xfrm>
          <a:prstGeom prst="ellipse">
            <a:avLst/>
          </a:prstGeom>
          <a:solidFill>
            <a:srgbClr val="0A2FA4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b="1" dirty="0"/>
              <a:t>PRINCIPIOS</a:t>
            </a:r>
          </a:p>
          <a:p>
            <a:pPr algn="ctr"/>
            <a:r>
              <a:rPr lang="es-ES" b="1" dirty="0"/>
              <a:t>NATATORIOS</a:t>
            </a:r>
          </a:p>
          <a:p>
            <a:pPr algn="ctr"/>
            <a:r>
              <a:rPr lang="es-ES" b="1" dirty="0" smtClean="0"/>
              <a:t>BÁSICOS</a:t>
            </a:r>
            <a:endParaRPr lang="es-ES" b="1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>
                <a:effectLst/>
              </a:rPr>
              <a:t>PRINCIPIOS DE LA ENSEÑANZA DE LA NATACION</a:t>
            </a:r>
            <a:r>
              <a:rPr lang="es-ES" sz="1800"/>
              <a:t> 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282825" y="822325"/>
            <a:ext cx="47244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/>
              <a:t>¿Para Nadar qué es necesario?</a:t>
            </a:r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H="1">
            <a:off x="2662238" y="2930525"/>
            <a:ext cx="874712" cy="292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91142" name="Oval 6"/>
          <p:cNvSpPr>
            <a:spLocks noChangeArrowheads="1"/>
          </p:cNvSpPr>
          <p:nvPr/>
        </p:nvSpPr>
        <p:spPr bwMode="auto">
          <a:xfrm>
            <a:off x="1243013" y="2751138"/>
            <a:ext cx="1497012" cy="1497012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1600" b="1" dirty="0" smtClean="0">
                <a:solidFill>
                  <a:srgbClr val="000000"/>
                </a:solidFill>
              </a:rPr>
              <a:t>PROPULSIÓN</a:t>
            </a:r>
            <a:endParaRPr lang="es-ES" sz="1600" b="1" dirty="0">
              <a:solidFill>
                <a:srgbClr val="000000"/>
              </a:solidFill>
            </a:endParaRPr>
          </a:p>
        </p:txBody>
      </p:sp>
      <p:sp>
        <p:nvSpPr>
          <p:cNvPr id="91143" name="AutoShape 7"/>
          <p:cNvSpPr>
            <a:spLocks/>
          </p:cNvSpPr>
          <p:nvPr/>
        </p:nvSpPr>
        <p:spPr bwMode="auto">
          <a:xfrm>
            <a:off x="2127250" y="5184775"/>
            <a:ext cx="5127625" cy="674688"/>
          </a:xfrm>
          <a:prstGeom prst="borderCallout2">
            <a:avLst>
              <a:gd name="adj1" fmla="val 16940"/>
              <a:gd name="adj2" fmla="val -1486"/>
              <a:gd name="adj3" fmla="val 16940"/>
              <a:gd name="adj4" fmla="val -2074"/>
              <a:gd name="adj5" fmla="val -143764"/>
              <a:gd name="adj6" fmla="val -2694"/>
            </a:avLst>
          </a:prstGeom>
          <a:solidFill>
            <a:srgbClr val="CC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En cuanto a la técnica es la porción positiva de una brazada.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nimBg="1"/>
      <p:bldP spid="91141" grpId="0" animBg="1"/>
      <p:bldP spid="91142" grpId="0" animBg="1"/>
      <p:bldP spid="911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natacion_nen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52206" cy="6858001"/>
          </a:xfrm>
          <a:prstGeom prst="rect">
            <a:avLst/>
          </a:prstGeom>
        </p:spPr>
      </p:pic>
      <p:sp>
        <p:nvSpPr>
          <p:cNvPr id="921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335213" y="944563"/>
            <a:ext cx="4941887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/>
              <a:t>CARACTERÍSTICAS DE LA </a:t>
            </a:r>
            <a:r>
              <a:rPr lang="es-ES" b="1" dirty="0" smtClean="0"/>
              <a:t>PROPULSI´´N</a:t>
            </a:r>
            <a:endParaRPr lang="es-ES" dirty="0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509713" y="1622425"/>
            <a:ext cx="6696075" cy="1465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Podemos dividir a la propulsión en dos partes, una llamada tracción y otra empuje.</a:t>
            </a:r>
          </a:p>
          <a:p>
            <a:endParaRPr lang="es-ES" b="1"/>
          </a:p>
          <a:p>
            <a:r>
              <a:rPr lang="es-ES" b="1"/>
              <a:t>Tracción: de 0ª a 90ª</a:t>
            </a:r>
          </a:p>
          <a:p>
            <a:r>
              <a:rPr lang="es-ES" b="1"/>
              <a:t>Empuje: de 90ª a 180ª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1538288" y="3473450"/>
            <a:ext cx="6575425" cy="31130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/>
              <a:t>PARA OBTENER UNA PROPULSIÓN EFICAZ SE DEBE TENER EN CUENTA:</a:t>
            </a:r>
          </a:p>
          <a:p>
            <a:endParaRPr lang="es-ES" b="1" dirty="0"/>
          </a:p>
          <a:p>
            <a:r>
              <a:rPr lang="es-ES" b="1" dirty="0"/>
              <a:t>Horizontalidad del cuerpo. Posición Hidrodinámica</a:t>
            </a:r>
          </a:p>
          <a:p>
            <a:endParaRPr lang="es-ES" b="1" dirty="0"/>
          </a:p>
          <a:p>
            <a:r>
              <a:rPr lang="es-ES" b="1" dirty="0"/>
              <a:t>Acciones de movimiento que se generan bajo el agua.</a:t>
            </a:r>
          </a:p>
          <a:p>
            <a:endParaRPr lang="es-ES" b="1" dirty="0"/>
          </a:p>
          <a:p>
            <a:r>
              <a:rPr lang="es-ES" b="1" dirty="0"/>
              <a:t>La frecuencia de los movimientos.</a:t>
            </a:r>
          </a:p>
          <a:p>
            <a:endParaRPr lang="es-ES" b="1" dirty="0"/>
          </a:p>
          <a:p>
            <a:r>
              <a:rPr lang="es-ES" b="1" dirty="0"/>
              <a:t>La amplitud o </a:t>
            </a:r>
            <a:r>
              <a:rPr lang="es-ES" b="1" dirty="0" err="1"/>
              <a:t>angulación</a:t>
            </a:r>
            <a:r>
              <a:rPr lang="es-ES" b="1" dirty="0"/>
              <a:t> de los segmentos corporales en las acciones propulsoras.</a:t>
            </a:r>
          </a:p>
        </p:txBody>
      </p:sp>
      <p:sp>
        <p:nvSpPr>
          <p:cNvPr id="92166" name="AutoShape 6"/>
          <p:cNvSpPr>
            <a:spLocks noChangeArrowheads="1"/>
          </p:cNvSpPr>
          <p:nvPr/>
        </p:nvSpPr>
        <p:spPr bwMode="auto">
          <a:xfrm>
            <a:off x="1144588" y="17399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2167" name="AutoShape 7"/>
          <p:cNvSpPr>
            <a:spLocks noChangeArrowheads="1"/>
          </p:cNvSpPr>
          <p:nvPr/>
        </p:nvSpPr>
        <p:spPr bwMode="auto">
          <a:xfrm>
            <a:off x="1160463" y="35814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2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66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/>
      <p:bldP spid="92166" grpId="0" animBg="1"/>
      <p:bldP spid="9216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natacion-sincronizada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5187"/>
          </a:xfrm>
          <a:prstGeom prst="rect">
            <a:avLst/>
          </a:prstGeom>
        </p:spPr>
      </p:pic>
      <p:sp>
        <p:nvSpPr>
          <p:cNvPr id="931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2335213" y="944563"/>
            <a:ext cx="4941887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/>
              <a:t>CARACTERÍSTICAS DE LA </a:t>
            </a:r>
            <a:r>
              <a:rPr lang="es-ES" b="1" dirty="0" smtClean="0"/>
              <a:t>PROPULSI´´ON</a:t>
            </a:r>
            <a:endParaRPr lang="es-ES" dirty="0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836613" y="1366838"/>
            <a:ext cx="7673975" cy="50355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1"/>
              <a:t>LEY DE INERCIA:</a:t>
            </a:r>
          </a:p>
          <a:p>
            <a:endParaRPr lang="es-ES" b="1"/>
          </a:p>
          <a:p>
            <a:r>
              <a:rPr lang="es-ES" b="1"/>
              <a:t>Un cuerpo en reposo o en movimiento uniforme permanecerá en este estado hasta que no actúe sobre él alguna fuerza externa.</a:t>
            </a:r>
          </a:p>
          <a:p>
            <a:endParaRPr lang="es-AR" b="1"/>
          </a:p>
          <a:p>
            <a:endParaRPr lang="es-ES" b="1"/>
          </a:p>
          <a:p>
            <a:r>
              <a:rPr lang="es-ES" b="1"/>
              <a:t>LEY DE ACELERACIÓN:</a:t>
            </a:r>
          </a:p>
          <a:p>
            <a:endParaRPr lang="es-ES" b="1"/>
          </a:p>
          <a:p>
            <a:r>
              <a:rPr lang="es-ES" b="1"/>
              <a:t>Cuando actúa una fuerza constante sobre un cuerpo, le comunica una aceleración constante en la dirección y sentido en la cual la fuerza actúa. La aceleración es directamente proporcional a la fuerza ejercida sobre el cuerpo, e inversamente proporcional a la masa de dicho cuerpo.</a:t>
            </a:r>
          </a:p>
          <a:p>
            <a:r>
              <a:rPr lang="es-ES" b="1"/>
              <a:t>(Masa es la relación constante que existe entre la fuerza aplicada a un cuerpo y la aceleración).</a:t>
            </a:r>
          </a:p>
          <a:p>
            <a:endParaRPr lang="es-ES" b="1"/>
          </a:p>
          <a:p>
            <a:r>
              <a:rPr lang="es-ES" b="1"/>
              <a:t>M: P (peso)</a:t>
            </a:r>
          </a:p>
          <a:p>
            <a:r>
              <a:rPr lang="es-ES" b="1"/>
              <a:t>       G (GRAVEDAD)</a:t>
            </a:r>
          </a:p>
        </p:txBody>
      </p:sp>
      <p:sp>
        <p:nvSpPr>
          <p:cNvPr id="93191" name="AutoShape 7"/>
          <p:cNvSpPr>
            <a:spLocks noChangeArrowheads="1"/>
          </p:cNvSpPr>
          <p:nvPr/>
        </p:nvSpPr>
        <p:spPr bwMode="auto">
          <a:xfrm>
            <a:off x="484188" y="14605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3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1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4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dirty="0">
                <a:effectLst/>
              </a:rPr>
              <a:t>PRINCIPIOS DE LA ENSEÑANZA DE LA </a:t>
            </a:r>
            <a:r>
              <a:rPr lang="es-ES" sz="1800" b="1" dirty="0" smtClean="0">
                <a:effectLst/>
              </a:rPr>
              <a:t>NATACIN</a:t>
            </a:r>
            <a:r>
              <a:rPr lang="es-ES" sz="1800" dirty="0" smtClean="0"/>
              <a:t> </a:t>
            </a:r>
            <a:endParaRPr lang="es-ES" sz="1800" dirty="0"/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2335213" y="855663"/>
            <a:ext cx="4941887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/>
              <a:t>CARACTERÍSTICAS DE LA </a:t>
            </a:r>
            <a:r>
              <a:rPr lang="es-ES" b="1" dirty="0" smtClean="0"/>
              <a:t>PROPULSI´´N</a:t>
            </a:r>
            <a:endParaRPr lang="es-ES" dirty="0"/>
          </a:p>
        </p:txBody>
      </p:sp>
      <p:sp>
        <p:nvSpPr>
          <p:cNvPr id="94213" name="AutoShape 5"/>
          <p:cNvSpPr>
            <a:spLocks noChangeArrowheads="1"/>
          </p:cNvSpPr>
          <p:nvPr/>
        </p:nvSpPr>
        <p:spPr bwMode="auto">
          <a:xfrm>
            <a:off x="484188" y="14605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836613" y="1366838"/>
            <a:ext cx="7673975" cy="4760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1"/>
              <a:t>LEY DE ACCIÓN Y REACCION:</a:t>
            </a:r>
          </a:p>
          <a:p>
            <a:endParaRPr lang="es-ES" b="1"/>
          </a:p>
          <a:p>
            <a:r>
              <a:rPr lang="es-ES" b="1"/>
              <a:t>Para toda acción se genera una reacción igual pero de sentido contrario.</a:t>
            </a:r>
          </a:p>
          <a:p>
            <a:endParaRPr lang="es-ES" b="1"/>
          </a:p>
          <a:p>
            <a:r>
              <a:rPr lang="es-ES" b="1"/>
              <a:t>Para entender la idea de propulsión es fundamental conocer que es y como actúa una palanca: es una máquina simple en la que intervienen un punto de apoyo y dos fuerzas (una resistencia y una potencia).</a:t>
            </a:r>
          </a:p>
          <a:p>
            <a:endParaRPr lang="es-ES" b="1"/>
          </a:p>
          <a:p>
            <a:r>
              <a:rPr lang="es-ES" b="1"/>
              <a:t>Hay tres tipos de palanca:</a:t>
            </a:r>
          </a:p>
          <a:p>
            <a:endParaRPr lang="es-ES" b="1" i="1"/>
          </a:p>
          <a:p>
            <a:r>
              <a:rPr lang="es-ES" b="1"/>
              <a:t>De primera clase de inter-apoyo</a:t>
            </a:r>
          </a:p>
          <a:p>
            <a:endParaRPr lang="es-ES" b="1"/>
          </a:p>
          <a:p>
            <a:r>
              <a:rPr lang="es-ES" b="1"/>
              <a:t>De segunda clase de inter-resistente</a:t>
            </a:r>
          </a:p>
          <a:p>
            <a:endParaRPr lang="es-ES" b="1"/>
          </a:p>
          <a:p>
            <a:r>
              <a:rPr lang="es-ES" b="1"/>
              <a:t>De tercera clase de inter-potente</a:t>
            </a:r>
          </a:p>
        </p:txBody>
      </p:sp>
      <p:pic>
        <p:nvPicPr>
          <p:cNvPr id="94215" name="Picture 7" descr="dorso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4240213"/>
            <a:ext cx="2774950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2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9" presetID="39" presetClass="entr" presetSubtype="0" accel="10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42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2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2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2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9" presetClass="entr" presetSubtype="0" ac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4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4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2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39" presetClass="entr" presetSubtype="0" ac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42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39" presetClass="entr" presetSubtype="0" ac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2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2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2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42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1026" name="Picture 2" descr="C:\Documents and Settings\LUIS\Mis documentos\Mis imágenes\MIS IMAGENES\strokes_thb_fly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3487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71546"/>
            <a:ext cx="3929090" cy="206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-160064" y="285728"/>
            <a:ext cx="93570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oudy Stout" pitchFamily="18" charset="0"/>
              </a:rPr>
              <a:t>HISTORIA DE LA NATACIÓN</a:t>
            </a:r>
            <a:endParaRPr lang="es-E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oudy Stout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28596" y="3318570"/>
            <a:ext cx="821537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El origen de la natación es ancestral y se tiene prueba de ello a través del estudio de las más antiguas civilizaciones. El dominio de la natación, del agua, forma parte de la adaptación humana desde que los primeros homínidos se transformaron en bípedos y dominaran la superficie terrestre. 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39713"/>
            <a:ext cx="8135938" cy="36988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/>
              <a:t>LAS HABILIDADES MOTORAS ACUATICAS</a:t>
            </a:r>
            <a:r>
              <a:rPr lang="es-ES" sz="2000"/>
              <a:t> 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2703513" y="652463"/>
            <a:ext cx="3987800" cy="3667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/>
              <a:t>SE PUEDEN DISTINGUIR 5 TIPOS</a:t>
            </a:r>
            <a:endParaRPr lang="es-E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836613" y="1519238"/>
            <a:ext cx="1962150" cy="4760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1"/>
              <a:t>Locomotivas</a:t>
            </a:r>
          </a:p>
          <a:p>
            <a:endParaRPr lang="es-AR" b="1"/>
          </a:p>
          <a:p>
            <a:endParaRPr lang="es-ES" b="1"/>
          </a:p>
          <a:p>
            <a:endParaRPr lang="es-ES" b="1"/>
          </a:p>
          <a:p>
            <a:r>
              <a:rPr lang="es-ES" b="1"/>
              <a:t>No Locomotivas</a:t>
            </a:r>
          </a:p>
          <a:p>
            <a:endParaRPr lang="es-ES" b="1"/>
          </a:p>
          <a:p>
            <a:endParaRPr lang="es-AR" b="1"/>
          </a:p>
          <a:p>
            <a:endParaRPr lang="es-AR" b="1"/>
          </a:p>
          <a:p>
            <a:r>
              <a:rPr lang="es-ES" b="1"/>
              <a:t>Especiales</a:t>
            </a:r>
          </a:p>
          <a:p>
            <a:endParaRPr lang="es-AR" b="1"/>
          </a:p>
          <a:p>
            <a:endParaRPr lang="es-AR" b="1"/>
          </a:p>
          <a:p>
            <a:endParaRPr lang="es-ES" b="1"/>
          </a:p>
          <a:p>
            <a:r>
              <a:rPr lang="es-ES" b="1"/>
              <a:t>Manipulativas</a:t>
            </a:r>
          </a:p>
          <a:p>
            <a:endParaRPr lang="es-AR" b="1"/>
          </a:p>
          <a:p>
            <a:endParaRPr lang="es-ES" b="1"/>
          </a:p>
          <a:p>
            <a:endParaRPr lang="es-ES" b="1"/>
          </a:p>
          <a:p>
            <a:r>
              <a:rPr lang="es-ES" b="1"/>
              <a:t>Combinadas</a:t>
            </a:r>
            <a:r>
              <a:rPr lang="es-ES"/>
              <a:t> 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4783138" y="1298575"/>
            <a:ext cx="3714750" cy="11557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00000"/>
                </a:solidFill>
              </a:rPr>
              <a:t>Desplazamientos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Equilibrio 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Apoyos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Saltos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Flotaciones Dinámicas</a:t>
            </a:r>
            <a:endParaRPr lang="es-ES" sz="1400">
              <a:solidFill>
                <a:srgbClr val="000000"/>
              </a:solidFill>
            </a:endParaRPr>
          </a:p>
        </p:txBody>
      </p:sp>
      <p:sp>
        <p:nvSpPr>
          <p:cNvPr id="95246" name="Line 14"/>
          <p:cNvSpPr>
            <a:spLocks noChangeShapeType="1"/>
          </p:cNvSpPr>
          <p:nvPr/>
        </p:nvSpPr>
        <p:spPr bwMode="auto">
          <a:xfrm>
            <a:off x="941388" y="1881188"/>
            <a:ext cx="384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4789488" y="2606675"/>
            <a:ext cx="3706812" cy="7302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000000"/>
                </a:solidFill>
              </a:rPr>
              <a:t>Flotación estática, ventral, dorsal y lateral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Giros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Rolidos</a:t>
            </a:r>
            <a:endParaRPr lang="es-ES" sz="1400">
              <a:solidFill>
                <a:srgbClr val="000000"/>
              </a:solidFill>
            </a:endParaRPr>
          </a:p>
        </p:txBody>
      </p:sp>
      <p:sp>
        <p:nvSpPr>
          <p:cNvPr id="95248" name="Line 16"/>
          <p:cNvSpPr>
            <a:spLocks noChangeShapeType="1"/>
          </p:cNvSpPr>
          <p:nvPr/>
        </p:nvSpPr>
        <p:spPr bwMode="auto">
          <a:xfrm>
            <a:off x="947738" y="2987675"/>
            <a:ext cx="384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95250" name="Text Box 18"/>
          <p:cNvSpPr txBox="1">
            <a:spLocks noChangeArrowheads="1"/>
          </p:cNvSpPr>
          <p:nvPr/>
        </p:nvSpPr>
        <p:spPr bwMode="auto">
          <a:xfrm>
            <a:off x="4792663" y="3713163"/>
            <a:ext cx="3676650" cy="7302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00000"/>
                </a:solidFill>
              </a:rPr>
              <a:t>Respiración Acuática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Flotación: dinámicas y estáticas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Propulsión: barridos y recobros</a:t>
            </a:r>
          </a:p>
        </p:txBody>
      </p:sp>
      <p:sp>
        <p:nvSpPr>
          <p:cNvPr id="95251" name="Line 19"/>
          <p:cNvSpPr>
            <a:spLocks noChangeShapeType="1"/>
          </p:cNvSpPr>
          <p:nvPr/>
        </p:nvSpPr>
        <p:spPr bwMode="auto">
          <a:xfrm>
            <a:off x="922338" y="4094163"/>
            <a:ext cx="384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4794250" y="4921250"/>
            <a:ext cx="3652838" cy="5175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00000"/>
                </a:solidFill>
              </a:rPr>
              <a:t>A pié firme</a:t>
            </a:r>
            <a:endParaRPr lang="es-ES" sz="1400">
              <a:solidFill>
                <a:srgbClr val="000000"/>
              </a:solidFill>
            </a:endParaRPr>
          </a:p>
          <a:p>
            <a:r>
              <a:rPr lang="es-ES" sz="1400" b="1">
                <a:solidFill>
                  <a:srgbClr val="000000"/>
                </a:solidFill>
              </a:rPr>
              <a:t>En flotación</a:t>
            </a:r>
          </a:p>
        </p:txBody>
      </p:sp>
      <p:sp>
        <p:nvSpPr>
          <p:cNvPr id="95253" name="Line 21"/>
          <p:cNvSpPr>
            <a:spLocks noChangeShapeType="1"/>
          </p:cNvSpPr>
          <p:nvPr/>
        </p:nvSpPr>
        <p:spPr bwMode="auto">
          <a:xfrm>
            <a:off x="923925" y="5187950"/>
            <a:ext cx="3843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  <p:sp>
        <p:nvSpPr>
          <p:cNvPr id="95254" name="Text Box 22"/>
          <p:cNvSpPr txBox="1">
            <a:spLocks noChangeArrowheads="1"/>
          </p:cNvSpPr>
          <p:nvPr/>
        </p:nvSpPr>
        <p:spPr bwMode="auto">
          <a:xfrm>
            <a:off x="4808538" y="5999163"/>
            <a:ext cx="3613150" cy="5175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s-ES" sz="1400" b="1">
                <a:solidFill>
                  <a:srgbClr val="000000"/>
                </a:solidFill>
              </a:rPr>
              <a:t>Combinación de diferentes</a:t>
            </a:r>
          </a:p>
          <a:p>
            <a:pPr>
              <a:buFont typeface="Symbol" pitchFamily="18" charset="2"/>
              <a:buNone/>
            </a:pPr>
            <a:r>
              <a:rPr lang="es-ES" sz="1400" b="1">
                <a:solidFill>
                  <a:srgbClr val="000000"/>
                </a:solidFill>
              </a:rPr>
              <a:t>habilidades acuáticas</a:t>
            </a:r>
            <a:endParaRPr lang="es-ES" sz="1400">
              <a:solidFill>
                <a:srgbClr val="000000"/>
              </a:solidFill>
            </a:endParaRPr>
          </a:p>
        </p:txBody>
      </p:sp>
      <p:sp>
        <p:nvSpPr>
          <p:cNvPr id="95255" name="Line 23"/>
          <p:cNvSpPr>
            <a:spLocks noChangeShapeType="1"/>
          </p:cNvSpPr>
          <p:nvPr/>
        </p:nvSpPr>
        <p:spPr bwMode="auto">
          <a:xfrm>
            <a:off x="938213" y="6265863"/>
            <a:ext cx="384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5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9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5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5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5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5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5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0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52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52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52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52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01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52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52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52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523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0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5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1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5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build="p"/>
      <p:bldP spid="95235" grpId="0"/>
      <p:bldP spid="95239" grpId="0" animBg="1"/>
      <p:bldP spid="95246" grpId="0" animBg="1"/>
      <p:bldP spid="95247" grpId="0" animBg="1"/>
      <p:bldP spid="95248" grpId="0" animBg="1"/>
      <p:bldP spid="95250" grpId="0" animBg="1"/>
      <p:bldP spid="95251" grpId="0" animBg="1"/>
      <p:bldP spid="95252" grpId="0" animBg="1"/>
      <p:bldP spid="95253" grpId="0" animBg="1"/>
      <p:bldP spid="95254" grpId="0" animBg="1"/>
      <p:bldP spid="9525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33" name="AutoShape 77"/>
          <p:cNvSpPr>
            <a:spLocks noChangeArrowheads="1"/>
          </p:cNvSpPr>
          <p:nvPr/>
        </p:nvSpPr>
        <p:spPr bwMode="auto">
          <a:xfrm>
            <a:off x="892175" y="1951038"/>
            <a:ext cx="2741613" cy="8477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ETAPAS</a:t>
            </a:r>
          </a:p>
          <a:p>
            <a:pPr algn="ctr"/>
            <a:r>
              <a:rPr lang="es-ES" b="1">
                <a:solidFill>
                  <a:srgbClr val="000000"/>
                </a:solidFill>
              </a:rPr>
              <a:t>“Control acuático”</a:t>
            </a:r>
            <a:r>
              <a:rPr lang="es-ES"/>
              <a:t> </a:t>
            </a:r>
          </a:p>
        </p:txBody>
      </p:sp>
      <p:sp>
        <p:nvSpPr>
          <p:cNvPr id="96341" name="AutoShape 85"/>
          <p:cNvSpPr>
            <a:spLocks noChangeArrowheads="1"/>
          </p:cNvSpPr>
          <p:nvPr/>
        </p:nvSpPr>
        <p:spPr bwMode="auto">
          <a:xfrm>
            <a:off x="5464175" y="2097088"/>
            <a:ext cx="3100388" cy="555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FAMILIARIZACION O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AMBIENTACIÓN</a:t>
            </a:r>
            <a:r>
              <a:rPr lang="es-ES" sz="140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96344" name="AutoShape 88"/>
          <p:cNvCxnSpPr>
            <a:cxnSpLocks noChangeShapeType="1"/>
            <a:stCxn id="96333" idx="3"/>
            <a:endCxn id="96341" idx="1"/>
          </p:cNvCxnSpPr>
          <p:nvPr/>
        </p:nvCxnSpPr>
        <p:spPr bwMode="auto">
          <a:xfrm>
            <a:off x="3633788" y="2374900"/>
            <a:ext cx="18303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6332" name="AutoShape 76"/>
          <p:cNvSpPr>
            <a:spLocks noChangeArrowheads="1"/>
          </p:cNvSpPr>
          <p:nvPr/>
        </p:nvSpPr>
        <p:spPr bwMode="auto">
          <a:xfrm>
            <a:off x="619125" y="436563"/>
            <a:ext cx="3286125" cy="75406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000000"/>
                </a:solidFill>
              </a:rPr>
              <a:t>ETAPAS DE APRENDIZAJE</a:t>
            </a:r>
          </a:p>
        </p:txBody>
      </p:sp>
      <p:sp>
        <p:nvSpPr>
          <p:cNvPr id="96347" name="AutoShape 91"/>
          <p:cNvSpPr>
            <a:spLocks noChangeArrowheads="1"/>
          </p:cNvSpPr>
          <p:nvPr/>
        </p:nvSpPr>
        <p:spPr bwMode="auto">
          <a:xfrm>
            <a:off x="5465763" y="3054350"/>
            <a:ext cx="3100387" cy="555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DOMINIO DEL 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CUERPO EN EL AGUA</a:t>
            </a:r>
            <a:r>
              <a:rPr lang="es-ES"/>
              <a:t> </a:t>
            </a:r>
          </a:p>
        </p:txBody>
      </p:sp>
      <p:sp>
        <p:nvSpPr>
          <p:cNvPr id="96349" name="AutoShape 93"/>
          <p:cNvSpPr>
            <a:spLocks noChangeArrowheads="1"/>
          </p:cNvSpPr>
          <p:nvPr/>
        </p:nvSpPr>
        <p:spPr bwMode="auto">
          <a:xfrm>
            <a:off x="5464175" y="3973513"/>
            <a:ext cx="3100388" cy="555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APRENDIZAJE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TECNICO</a:t>
            </a:r>
            <a:r>
              <a:rPr lang="es-ES"/>
              <a:t> </a:t>
            </a:r>
          </a:p>
        </p:txBody>
      </p:sp>
      <p:sp>
        <p:nvSpPr>
          <p:cNvPr id="96350" name="AutoShape 94"/>
          <p:cNvSpPr>
            <a:spLocks noChangeArrowheads="1"/>
          </p:cNvSpPr>
          <p:nvPr/>
        </p:nvSpPr>
        <p:spPr bwMode="auto">
          <a:xfrm>
            <a:off x="5465763" y="4916488"/>
            <a:ext cx="3100387" cy="555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ENTRENAMIENTO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PERFORMANCE</a:t>
            </a:r>
            <a:r>
              <a:rPr lang="es-ES"/>
              <a:t> </a:t>
            </a:r>
          </a:p>
        </p:txBody>
      </p:sp>
      <p:pic>
        <p:nvPicPr>
          <p:cNvPr id="96352" name="Picture 96" descr="Bebi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>
            <a:fillRect/>
          </a:stretch>
        </p:blipFill>
        <p:spPr bwMode="auto">
          <a:xfrm>
            <a:off x="654050" y="3413125"/>
            <a:ext cx="3238500" cy="2808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6353" name="AutoShape 97"/>
          <p:cNvCxnSpPr>
            <a:cxnSpLocks noChangeShapeType="1"/>
            <a:stCxn id="96332" idx="2"/>
            <a:endCxn id="96333" idx="0"/>
          </p:cNvCxnSpPr>
          <p:nvPr/>
        </p:nvCxnSpPr>
        <p:spPr bwMode="auto">
          <a:xfrm>
            <a:off x="2262188" y="1190625"/>
            <a:ext cx="1587" cy="760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354" name="AutoShape 98"/>
          <p:cNvCxnSpPr>
            <a:cxnSpLocks noChangeShapeType="1"/>
            <a:stCxn id="96341" idx="2"/>
            <a:endCxn id="96347" idx="0"/>
          </p:cNvCxnSpPr>
          <p:nvPr/>
        </p:nvCxnSpPr>
        <p:spPr bwMode="auto">
          <a:xfrm>
            <a:off x="7015163" y="2652713"/>
            <a:ext cx="1587" cy="4016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355" name="AutoShape 99"/>
          <p:cNvCxnSpPr>
            <a:cxnSpLocks noChangeShapeType="1"/>
            <a:stCxn id="96347" idx="2"/>
            <a:endCxn id="96349" idx="0"/>
          </p:cNvCxnSpPr>
          <p:nvPr/>
        </p:nvCxnSpPr>
        <p:spPr bwMode="auto">
          <a:xfrm flipH="1">
            <a:off x="7015163" y="3609975"/>
            <a:ext cx="1587" cy="363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356" name="AutoShape 100"/>
          <p:cNvCxnSpPr>
            <a:cxnSpLocks noChangeShapeType="1"/>
            <a:stCxn id="96349" idx="2"/>
            <a:endCxn id="96350" idx="0"/>
          </p:cNvCxnSpPr>
          <p:nvPr/>
        </p:nvCxnSpPr>
        <p:spPr bwMode="auto">
          <a:xfrm>
            <a:off x="7015163" y="4529138"/>
            <a:ext cx="1587" cy="387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6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6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6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6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6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4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6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6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6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8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6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6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6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33" grpId="0" animBg="1"/>
      <p:bldP spid="96341" grpId="0" animBg="1"/>
      <p:bldP spid="96332" grpId="0" animBg="1"/>
      <p:bldP spid="96347" grpId="0" animBg="1"/>
      <p:bldP spid="96349" grpId="0" animBg="1"/>
      <p:bldP spid="9635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nataci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91857"/>
          </a:xfrm>
          <a:prstGeom prst="rect">
            <a:avLst/>
          </a:prstGeom>
        </p:spPr>
      </p:pic>
      <p:sp>
        <p:nvSpPr>
          <p:cNvPr id="98306" name="AutoShape 2"/>
          <p:cNvSpPr>
            <a:spLocks noChangeArrowheads="1"/>
          </p:cNvSpPr>
          <p:nvPr/>
        </p:nvSpPr>
        <p:spPr bwMode="auto">
          <a:xfrm>
            <a:off x="673100" y="1951038"/>
            <a:ext cx="3178175" cy="8477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600" b="1">
                <a:solidFill>
                  <a:srgbClr val="000000"/>
                </a:solidFill>
              </a:rPr>
              <a:t>Acción primaria o </a:t>
            </a:r>
          </a:p>
          <a:p>
            <a:pPr algn="ctr"/>
            <a:r>
              <a:rPr lang="es-ES" sz="1600" b="1">
                <a:solidFill>
                  <a:srgbClr val="000000"/>
                </a:solidFill>
              </a:rPr>
              <a:t>primer etapa del aprendizaje</a:t>
            </a:r>
            <a:r>
              <a:rPr lang="es-ES"/>
              <a:t> </a:t>
            </a:r>
          </a:p>
        </p:txBody>
      </p:sp>
      <p:sp>
        <p:nvSpPr>
          <p:cNvPr id="98307" name="AutoShape 3"/>
          <p:cNvSpPr>
            <a:spLocks noChangeArrowheads="1"/>
          </p:cNvSpPr>
          <p:nvPr/>
        </p:nvSpPr>
        <p:spPr bwMode="auto">
          <a:xfrm>
            <a:off x="5457825" y="2097088"/>
            <a:ext cx="3100388" cy="555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 dirty="0" smtClean="0">
                <a:solidFill>
                  <a:srgbClr val="000000"/>
                </a:solidFill>
              </a:rPr>
              <a:t>FAMILIARIZACIÓN </a:t>
            </a:r>
            <a:r>
              <a:rPr lang="es-ES" sz="1400" b="1" dirty="0">
                <a:solidFill>
                  <a:srgbClr val="000000"/>
                </a:solidFill>
              </a:rPr>
              <a:t>O</a:t>
            </a:r>
          </a:p>
          <a:p>
            <a:pPr algn="ctr"/>
            <a:r>
              <a:rPr lang="es-ES" sz="1400" b="1" dirty="0">
                <a:solidFill>
                  <a:srgbClr val="000000"/>
                </a:solidFill>
              </a:rPr>
              <a:t>AMBIENTACIÓN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98308" name="AutoShape 4"/>
          <p:cNvCxnSpPr>
            <a:cxnSpLocks noChangeShapeType="1"/>
            <a:stCxn id="98306" idx="3"/>
            <a:endCxn id="98307" idx="1"/>
          </p:cNvCxnSpPr>
          <p:nvPr/>
        </p:nvCxnSpPr>
        <p:spPr bwMode="auto">
          <a:xfrm>
            <a:off x="3851275" y="2374900"/>
            <a:ext cx="16065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309" name="AutoShape 5"/>
          <p:cNvSpPr>
            <a:spLocks noChangeArrowheads="1"/>
          </p:cNvSpPr>
          <p:nvPr/>
        </p:nvSpPr>
        <p:spPr bwMode="auto">
          <a:xfrm>
            <a:off x="619125" y="436563"/>
            <a:ext cx="3286125" cy="75406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b="1" dirty="0">
                <a:solidFill>
                  <a:srgbClr val="000000"/>
                </a:solidFill>
              </a:rPr>
              <a:t>MARCO DE DESARROLLO</a:t>
            </a:r>
          </a:p>
          <a:p>
            <a:pPr algn="ctr"/>
            <a:r>
              <a:rPr lang="es-AR" b="1" dirty="0">
                <a:solidFill>
                  <a:srgbClr val="000000"/>
                </a:solidFill>
              </a:rPr>
              <a:t>DE LA </a:t>
            </a:r>
            <a:r>
              <a:rPr lang="es-AR" b="1" dirty="0" smtClean="0">
                <a:solidFill>
                  <a:srgbClr val="000000"/>
                </a:solidFill>
              </a:rPr>
              <a:t>EDUCACIÓN</a:t>
            </a:r>
            <a:endParaRPr lang="es-ES" b="1" dirty="0">
              <a:solidFill>
                <a:srgbClr val="000000"/>
              </a:solidFill>
            </a:endParaRPr>
          </a:p>
        </p:txBody>
      </p:sp>
      <p:cxnSp>
        <p:nvCxnSpPr>
          <p:cNvPr id="98314" name="AutoShape 10"/>
          <p:cNvCxnSpPr>
            <a:cxnSpLocks noChangeShapeType="1"/>
            <a:stCxn id="98309" idx="2"/>
            <a:endCxn id="98306" idx="0"/>
          </p:cNvCxnSpPr>
          <p:nvPr/>
        </p:nvCxnSpPr>
        <p:spPr bwMode="auto">
          <a:xfrm>
            <a:off x="2262188" y="1190625"/>
            <a:ext cx="0" cy="760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318" name="AutoShape 14"/>
          <p:cNvSpPr>
            <a:spLocks noChangeArrowheads="1"/>
          </p:cNvSpPr>
          <p:nvPr/>
        </p:nvSpPr>
        <p:spPr bwMode="auto">
          <a:xfrm>
            <a:off x="5457825" y="3186113"/>
            <a:ext cx="3100388" cy="82073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La enseñanza de la natación 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deberá pasar por tres instancias, </a:t>
            </a:r>
          </a:p>
          <a:p>
            <a:pPr algn="ctr"/>
            <a:r>
              <a:rPr lang="es-ES" sz="1400" b="1">
                <a:solidFill>
                  <a:srgbClr val="000000"/>
                </a:solidFill>
              </a:rPr>
              <a:t>sin superposición u omisión.</a:t>
            </a:r>
          </a:p>
        </p:txBody>
      </p:sp>
      <p:sp>
        <p:nvSpPr>
          <p:cNvPr id="98319" name="AutoShape 15"/>
          <p:cNvSpPr>
            <a:spLocks noChangeArrowheads="1"/>
          </p:cNvSpPr>
          <p:nvPr/>
        </p:nvSpPr>
        <p:spPr bwMode="auto">
          <a:xfrm>
            <a:off x="5457825" y="4510088"/>
            <a:ext cx="3100388" cy="169545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000000"/>
                </a:solidFill>
              </a:rPr>
              <a:t>Etapa de Reconocimiento</a:t>
            </a:r>
          </a:p>
          <a:p>
            <a:pPr algn="ctr"/>
            <a:endParaRPr lang="es-ES" sz="1400" b="1">
              <a:solidFill>
                <a:srgbClr val="000000"/>
              </a:solidFill>
            </a:endParaRPr>
          </a:p>
          <a:p>
            <a:pPr algn="ctr"/>
            <a:r>
              <a:rPr lang="es-AR" sz="1400" b="1">
                <a:solidFill>
                  <a:srgbClr val="000000"/>
                </a:solidFill>
              </a:rPr>
              <a:t>Dominio del cuerpo en el agua</a:t>
            </a:r>
          </a:p>
          <a:p>
            <a:pPr algn="ctr"/>
            <a:endParaRPr lang="es-AR" sz="1400" b="1">
              <a:solidFill>
                <a:srgbClr val="000000"/>
              </a:solidFill>
            </a:endParaRPr>
          </a:p>
          <a:p>
            <a:pPr algn="ctr"/>
            <a:r>
              <a:rPr lang="es-AR" sz="1400" b="1">
                <a:solidFill>
                  <a:srgbClr val="000000"/>
                </a:solidFill>
              </a:rPr>
              <a:t>Acción final</a:t>
            </a:r>
            <a:endParaRPr lang="es-ES" sz="1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8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8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8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animBg="1"/>
      <p:bldP spid="98307" grpId="0" animBg="1"/>
      <p:bldP spid="98309" grpId="0" animBg="1"/>
      <p:bldP spid="98318" grpId="0" animBg="1"/>
      <p:bldP spid="983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57363" y="246063"/>
            <a:ext cx="2597150" cy="727075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TECNICAS DE </a:t>
            </a:r>
          </a:p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LA NATACION</a:t>
            </a:r>
            <a:r>
              <a:rPr lang="es-ES" sz="2400"/>
              <a:t> 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917700" y="1317625"/>
            <a:ext cx="25368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CRAWL o CROL</a:t>
            </a:r>
            <a:endParaRPr lang="es-ES" sz="2400" b="1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1917700" y="2800350"/>
            <a:ext cx="164147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ESPALDA</a:t>
            </a:r>
            <a:endParaRPr lang="es-ES" sz="2400" b="1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917700" y="5668963"/>
            <a:ext cx="182721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MARIPOSA</a:t>
            </a:r>
            <a:endParaRPr lang="es-ES" sz="2400" b="1"/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917700" y="4264025"/>
            <a:ext cx="1268413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AR" sz="2400" b="1"/>
              <a:t>PECHO</a:t>
            </a:r>
            <a:endParaRPr lang="es-ES" sz="2400" b="1"/>
          </a:p>
        </p:txBody>
      </p:sp>
      <p:sp>
        <p:nvSpPr>
          <p:cNvPr id="99337" name="AutoShape 9"/>
          <p:cNvSpPr>
            <a:spLocks noChangeArrowheads="1"/>
          </p:cNvSpPr>
          <p:nvPr/>
        </p:nvSpPr>
        <p:spPr bwMode="auto">
          <a:xfrm>
            <a:off x="1404938" y="148431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9338" name="AutoShape 10"/>
          <p:cNvSpPr>
            <a:spLocks noChangeArrowheads="1"/>
          </p:cNvSpPr>
          <p:nvPr/>
        </p:nvSpPr>
        <p:spPr bwMode="auto">
          <a:xfrm>
            <a:off x="1404938" y="2960688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9339" name="AutoShape 11"/>
          <p:cNvSpPr>
            <a:spLocks noChangeArrowheads="1"/>
          </p:cNvSpPr>
          <p:nvPr/>
        </p:nvSpPr>
        <p:spPr bwMode="auto">
          <a:xfrm>
            <a:off x="1404938" y="4435475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99340" name="AutoShape 12"/>
          <p:cNvSpPr>
            <a:spLocks noChangeArrowheads="1"/>
          </p:cNvSpPr>
          <p:nvPr/>
        </p:nvSpPr>
        <p:spPr bwMode="auto">
          <a:xfrm>
            <a:off x="1404938" y="5834063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pic>
        <p:nvPicPr>
          <p:cNvPr id="99344" name="Picture 16" descr="crol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873125"/>
            <a:ext cx="1943100" cy="14557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45" name="Picture 17" descr="dors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471738"/>
            <a:ext cx="1943100" cy="12938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46" name="Picture 18" descr="pecho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3892550"/>
            <a:ext cx="1943100" cy="1295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47" name="Picture 19" descr="3041jovanymbeltra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5311775"/>
            <a:ext cx="1943100" cy="12938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348" name="Line 20"/>
          <p:cNvSpPr>
            <a:spLocks noChangeShapeType="1"/>
          </p:cNvSpPr>
          <p:nvPr/>
        </p:nvSpPr>
        <p:spPr bwMode="auto">
          <a:xfrm>
            <a:off x="0" y="1016000"/>
            <a:ext cx="40814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1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build="p"/>
      <p:bldP spid="99332" grpId="0"/>
      <p:bldP spid="99333" grpId="0"/>
      <p:bldP spid="99334" grpId="0"/>
      <p:bldP spid="99335" grpId="0"/>
      <p:bldP spid="99337" grpId="0" animBg="1"/>
      <p:bldP spid="99338" grpId="0" animBg="1"/>
      <p:bldP spid="99339" grpId="0" animBg="1"/>
      <p:bldP spid="99340" grpId="0" animBg="1"/>
      <p:bldP spid="9934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04950" y="201613"/>
            <a:ext cx="3590925" cy="79375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SALIDAS Y VIRAJES</a:t>
            </a:r>
          </a:p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(o partidas y vueltas)</a:t>
            </a:r>
            <a:r>
              <a:rPr lang="es-ES" sz="2400"/>
              <a:t> </a:t>
            </a:r>
          </a:p>
        </p:txBody>
      </p:sp>
      <p:sp>
        <p:nvSpPr>
          <p:cNvPr id="100356" name="AutoShape 4"/>
          <p:cNvSpPr>
            <a:spLocks noChangeArrowheads="1"/>
          </p:cNvSpPr>
          <p:nvPr/>
        </p:nvSpPr>
        <p:spPr bwMode="auto">
          <a:xfrm>
            <a:off x="1309688" y="1460500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1741488" y="1344613"/>
            <a:ext cx="2413000" cy="4486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b="1"/>
              <a:t>Salidas o Partidas: </a:t>
            </a:r>
          </a:p>
          <a:p>
            <a:endParaRPr lang="es-AR" b="1"/>
          </a:p>
          <a:p>
            <a:endParaRPr lang="es-ES" b="1"/>
          </a:p>
          <a:p>
            <a:r>
              <a:rPr lang="es-ES" b="1"/>
              <a:t>Salida de agarre</a:t>
            </a:r>
          </a:p>
          <a:p>
            <a:endParaRPr lang="es-AR" b="1"/>
          </a:p>
          <a:p>
            <a:endParaRPr lang="es-AR" b="1"/>
          </a:p>
          <a:p>
            <a:endParaRPr lang="es-AR" b="1"/>
          </a:p>
          <a:p>
            <a:endParaRPr lang="es-AR" b="1"/>
          </a:p>
          <a:p>
            <a:endParaRPr lang="es-ES" b="1"/>
          </a:p>
          <a:p>
            <a:r>
              <a:rPr lang="es-ES" b="1"/>
              <a:t>Salida de atletismo</a:t>
            </a:r>
          </a:p>
          <a:p>
            <a:endParaRPr lang="es-AR" b="1"/>
          </a:p>
          <a:p>
            <a:endParaRPr lang="es-AR" b="1"/>
          </a:p>
          <a:p>
            <a:endParaRPr lang="es-AR" b="1"/>
          </a:p>
          <a:p>
            <a:endParaRPr lang="es-AR" b="1"/>
          </a:p>
          <a:p>
            <a:endParaRPr lang="es-ES" b="1"/>
          </a:p>
          <a:p>
            <a:r>
              <a:rPr lang="es-ES" b="1"/>
              <a:t>Salida de espalda</a:t>
            </a:r>
            <a:endParaRPr lang="es-ES" b="1" i="1"/>
          </a:p>
        </p:txBody>
      </p:sp>
      <p:pic>
        <p:nvPicPr>
          <p:cNvPr id="100359" name="Picture 7" descr="0860_nadador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3184525"/>
            <a:ext cx="2339975" cy="15589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360" name="Picture 8" descr="30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4899025"/>
            <a:ext cx="2339975" cy="15589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362" name="Picture 10" descr="0953_alberc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75" y="1547813"/>
            <a:ext cx="2339975" cy="14779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63" name="Line 11"/>
          <p:cNvSpPr>
            <a:spLocks noChangeShapeType="1"/>
          </p:cNvSpPr>
          <p:nvPr/>
        </p:nvSpPr>
        <p:spPr bwMode="auto">
          <a:xfrm>
            <a:off x="0" y="1016000"/>
            <a:ext cx="4797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0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0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0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03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39" presetClass="entr" presetSubtype="0" accel="10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03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3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03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03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build="p"/>
      <p:bldP spid="100356" grpId="0" animBg="1"/>
      <p:bldP spid="10036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04950" y="201613"/>
            <a:ext cx="3590925" cy="79375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SALIDAS Y VIRAJES</a:t>
            </a:r>
          </a:p>
          <a:p>
            <a:pPr>
              <a:lnSpc>
                <a:spcPct val="80000"/>
              </a:lnSpc>
            </a:pPr>
            <a:r>
              <a:rPr lang="es-ES" sz="2400" b="1">
                <a:effectLst/>
              </a:rPr>
              <a:t>(o partidas y vueltas)</a:t>
            </a:r>
            <a:r>
              <a:rPr lang="es-ES" sz="2400"/>
              <a:t> </a:t>
            </a:r>
          </a:p>
        </p:txBody>
      </p:sp>
      <p:sp>
        <p:nvSpPr>
          <p:cNvPr id="101379" name="AutoShape 3"/>
          <p:cNvSpPr>
            <a:spLocks noChangeArrowheads="1"/>
          </p:cNvSpPr>
          <p:nvPr/>
        </p:nvSpPr>
        <p:spPr bwMode="auto">
          <a:xfrm>
            <a:off x="2516188" y="1965325"/>
            <a:ext cx="357187" cy="171450"/>
          </a:xfrm>
          <a:prstGeom prst="chevron">
            <a:avLst>
              <a:gd name="adj" fmla="val 52083"/>
            </a:avLst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947988" y="1849438"/>
            <a:ext cx="3540125" cy="4154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b="1" dirty="0"/>
              <a:t>Virajes o Vueltas: </a:t>
            </a:r>
          </a:p>
          <a:p>
            <a:endParaRPr lang="es-AR" sz="2400" b="1" dirty="0"/>
          </a:p>
          <a:p>
            <a:endParaRPr lang="es-ES" sz="2400" b="1" dirty="0"/>
          </a:p>
          <a:p>
            <a:r>
              <a:rPr lang="es-ES" sz="2400" b="1" dirty="0"/>
              <a:t>Viraje de voltereta</a:t>
            </a:r>
          </a:p>
          <a:p>
            <a:endParaRPr lang="es-AR" sz="2400" b="1" dirty="0"/>
          </a:p>
          <a:p>
            <a:endParaRPr lang="es-ES" sz="2400" b="1" dirty="0"/>
          </a:p>
          <a:p>
            <a:r>
              <a:rPr lang="es-ES" sz="2400" b="1" dirty="0"/>
              <a:t>Viraje en espalda</a:t>
            </a:r>
          </a:p>
          <a:p>
            <a:endParaRPr lang="es-AR" sz="2400" b="1" dirty="0"/>
          </a:p>
          <a:p>
            <a:endParaRPr lang="es-ES" sz="2400" b="1" dirty="0"/>
          </a:p>
          <a:p>
            <a:r>
              <a:rPr lang="es-ES" sz="2400" b="1" dirty="0"/>
              <a:t>Virajes en Mariposa y Pecho</a:t>
            </a:r>
            <a:endParaRPr lang="es-ES" sz="2400" b="1" i="1" dirty="0"/>
          </a:p>
        </p:txBody>
      </p:sp>
      <p:sp>
        <p:nvSpPr>
          <p:cNvPr id="101384" name="Line 8"/>
          <p:cNvSpPr>
            <a:spLocks noChangeShapeType="1"/>
          </p:cNvSpPr>
          <p:nvPr/>
        </p:nvSpPr>
        <p:spPr bwMode="auto">
          <a:xfrm>
            <a:off x="0" y="1016000"/>
            <a:ext cx="4797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1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1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1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1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1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3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3074" name="Picture 2" descr="C:\Documents and Settings\LUIS\Mis documentos\Mis imágenes\MIS IMAGENES\strokes_thb_offtheblock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3735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-75656" y="285728"/>
            <a:ext cx="93570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oudy Stout" pitchFamily="18" charset="0"/>
              </a:rPr>
              <a:t>HISTORIA DE LA NATACIÓN</a:t>
            </a:r>
            <a:endParaRPr lang="es-E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oudy Stout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85918" y="2786058"/>
            <a:ext cx="62865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Defensa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Delimita territorio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Transporte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Comunicación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Higiene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Alimento</a:t>
            </a:r>
          </a:p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Recreación 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285852" y="1428736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Elemento que brinda al hombre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2050" name="Picture 2" descr="C:\Documents and Settings\LUIS\Mis documentos\Mis imágenes\MIS IMAGENES\strokes_thb_free.jpg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00872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85728"/>
            <a:ext cx="1721790" cy="1643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6 Rectángulo"/>
          <p:cNvSpPr/>
          <p:nvPr/>
        </p:nvSpPr>
        <p:spPr>
          <a:xfrm>
            <a:off x="387492" y="1841242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EGIPCIOS: BENEFICIOS TERAPÉUTICOS </a:t>
            </a:r>
          </a:p>
          <a:p>
            <a:pPr>
              <a:buFont typeface="Arial" pitchFamily="34" charset="0"/>
              <a:buChar char="•"/>
            </a:pPr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GRECIA Y ROMA: ENTRENAMIENTO MILITAR, incluso el saber nadar proporcionaba una cierta distinción social ya que cuando se quería llamar inculto o analfabeto a alguien se le decía que "no sabe ni nadar ni leer".</a:t>
            </a:r>
          </a:p>
          <a:p>
            <a:pPr>
              <a:buFont typeface="Arial" pitchFamily="34" charset="0"/>
              <a:buChar char="•"/>
            </a:pPr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LOS FENICIOS, GRANDES NAVEGANTES Y COMERCIANTES</a:t>
            </a:r>
          </a:p>
          <a:p>
            <a:pPr>
              <a:buFont typeface="Arial" pitchFamily="34" charset="0"/>
              <a:buChar char="•"/>
            </a:pPr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JAPONESES quienes primero celebraron pruebas anuales de natación en sentido competitivo, en tiempos del emperador </a:t>
            </a:r>
            <a:r>
              <a:rPr lang="es-ES_tradnl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Sugiu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en el año 38 antes de Cristo.  </a:t>
            </a:r>
          </a:p>
          <a:p>
            <a:pPr>
              <a:buFont typeface="Arial" pitchFamily="34" charset="0"/>
              <a:buChar char="•"/>
            </a:pPr>
            <a:endParaRPr lang="es-ES_tradnl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Los habitantes de la isla de CRETA eran expertos nadadores y buceadores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42844" y="285728"/>
            <a:ext cx="621510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oudy Stout" pitchFamily="18" charset="0"/>
              </a:rPr>
              <a:t>HISTORIA DE LA NATACIÓN</a:t>
            </a:r>
            <a:endParaRPr lang="es-E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3.gstatic.com/images?q=tbn:ANd9GcS4DIRRZDnaNgnkFiMVLFZYxTf5TfTOjYxGdkc9E64Fqh262BCI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696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503237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b="1" dirty="0">
                <a:effectLst/>
                <a:latin typeface="Goudy Stout" pitchFamily="18" charset="0"/>
              </a:rPr>
              <a:t>LA </a:t>
            </a:r>
            <a:r>
              <a:rPr lang="es-ES" b="1" dirty="0" smtClean="0">
                <a:effectLst/>
                <a:latin typeface="Goudy Stout" pitchFamily="18" charset="0"/>
              </a:rPr>
              <a:t>NATACIÓN</a:t>
            </a:r>
            <a:endParaRPr lang="es-ES" b="1" dirty="0">
              <a:effectLst/>
              <a:latin typeface="Goudy Stout" pitchFamily="18" charset="0"/>
            </a:endParaRP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755650" y="1052513"/>
            <a:ext cx="15716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¿Qué es?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450850" y="1639285"/>
            <a:ext cx="8475397" cy="13234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1" dirty="0"/>
              <a:t>Según Le </a:t>
            </a:r>
            <a:r>
              <a:rPr lang="es-ES" sz="2000" b="1" dirty="0" err="1"/>
              <a:t>Boulch</a:t>
            </a:r>
            <a:r>
              <a:rPr lang="es-ES" sz="2000" b="1" dirty="0"/>
              <a:t>: “ tiene finalidad en sí mismo, no es más que </a:t>
            </a:r>
          </a:p>
          <a:p>
            <a:pPr algn="ctr"/>
            <a:r>
              <a:rPr lang="es-ES" sz="2000" b="1" dirty="0"/>
              <a:t>un medio para desarrollar las cualidades motrices, que engloban </a:t>
            </a:r>
          </a:p>
          <a:p>
            <a:pPr algn="ctr"/>
            <a:r>
              <a:rPr lang="es-ES" sz="2000" b="1" dirty="0"/>
              <a:t>a las cualidades mecánicas y a las cualidades psicomotrices, </a:t>
            </a:r>
          </a:p>
          <a:p>
            <a:pPr algn="ctr"/>
            <a:r>
              <a:rPr lang="es-ES" sz="2000" b="1" dirty="0"/>
              <a:t>construyendo de esa manera a la educación general de la persona”.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755650" y="3068638"/>
            <a:ext cx="2710999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La natación incluye </a:t>
            </a:r>
            <a:r>
              <a:rPr lang="es-ES" b="1" dirty="0"/>
              <a:t>: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755650" y="3573463"/>
            <a:ext cx="2509020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Nado Sincronizado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3635375" y="3573463"/>
            <a:ext cx="2803973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Saltos Ornamentales 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6804025" y="3573463"/>
            <a:ext cx="1428724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Waterpolo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06978" y="4489615"/>
            <a:ext cx="8699818" cy="16312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1" dirty="0"/>
              <a:t>Teniendo de parámetro las técnicas de nado, </a:t>
            </a:r>
          </a:p>
          <a:p>
            <a:pPr algn="ctr"/>
            <a:r>
              <a:rPr lang="es-ES" sz="2000" b="1" dirty="0"/>
              <a:t>Mariposa, Espalda, Pecho y Crawl puede ser considerado como </a:t>
            </a:r>
          </a:p>
          <a:p>
            <a:pPr algn="ctr"/>
            <a:r>
              <a:rPr lang="es-ES" sz="2000" b="1" dirty="0"/>
              <a:t>deporte individual , y de conjunto si hablamos del Nado sincronizado </a:t>
            </a:r>
          </a:p>
          <a:p>
            <a:pPr algn="ctr"/>
            <a:r>
              <a:rPr lang="es-ES" sz="2000" b="1" dirty="0"/>
              <a:t>(en las presentaciones grupales) o del Waterpolo, </a:t>
            </a:r>
          </a:p>
          <a:p>
            <a:pPr algn="ctr"/>
            <a:r>
              <a:rPr lang="es-ES" sz="2000" b="1" dirty="0"/>
              <a:t>(gracias a la mecánica de juego).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/>
      <p:bldP spid="69635" grpId="0"/>
      <p:bldP spid="69636" grpId="0"/>
      <p:bldP spid="69637" grpId="0"/>
      <p:bldP spid="69638" grpId="0"/>
      <p:bldP spid="69639" grpId="0"/>
      <p:bldP spid="69640" grpId="0"/>
      <p:bldP spid="696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1.gstatic.com/images?q=tbn:ANd9GcQ8a39slcvCtRIP-ZNnoZ0Cl7tYWAbDzK5699F_ZiBol_IyeW1qn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64652" cy="6858001"/>
          </a:xfrm>
          <a:prstGeom prst="rect">
            <a:avLst/>
          </a:prstGeom>
          <a:noFill/>
        </p:spPr>
      </p:pic>
      <p:sp>
        <p:nvSpPr>
          <p:cNvPr id="706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b="1" dirty="0">
                <a:effectLst/>
                <a:latin typeface="Goudy Stout" pitchFamily="18" charset="0"/>
              </a:rPr>
              <a:t>LA </a:t>
            </a:r>
            <a:r>
              <a:rPr lang="es-ES" b="1" dirty="0" smtClean="0">
                <a:effectLst/>
                <a:latin typeface="Goudy Stout" pitchFamily="18" charset="0"/>
              </a:rPr>
              <a:t>NATACIÓN</a:t>
            </a:r>
            <a:endParaRPr lang="es-ES" b="1" dirty="0">
              <a:effectLst/>
              <a:latin typeface="Goudy Stout" pitchFamily="18" charset="0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755650" y="1052513"/>
            <a:ext cx="1859805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¿Para </a:t>
            </a:r>
            <a:r>
              <a:rPr lang="es-ES" sz="2400" b="1" dirty="0" smtClean="0"/>
              <a:t>qué?</a:t>
            </a:r>
            <a:endParaRPr lang="es-ES" sz="2400" b="1" dirty="0"/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277338" y="1628775"/>
            <a:ext cx="8771953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Estudios realizados por diferentes especialistas, </a:t>
            </a:r>
          </a:p>
          <a:p>
            <a:r>
              <a:rPr lang="es-ES" sz="2000" b="1" dirty="0"/>
              <a:t>consideraron a la natación, como uno de los más completos deportes.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319542" y="2565400"/>
            <a:ext cx="8183651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Se  trabaja la musculatura en su totalidad, con la no-intervención </a:t>
            </a:r>
          </a:p>
          <a:p>
            <a:r>
              <a:rPr lang="es-ES" sz="2000" b="1" dirty="0"/>
              <a:t>de la fuerza gravitatoria. 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347678" y="3357563"/>
            <a:ext cx="8400056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Es gran </a:t>
            </a:r>
            <a:r>
              <a:rPr lang="es-ES" sz="2000" b="1" dirty="0" err="1"/>
              <a:t>oxigenador</a:t>
            </a:r>
            <a:r>
              <a:rPr lang="es-ES" sz="2000" b="1" dirty="0"/>
              <a:t> y mejora notablemente el nivel </a:t>
            </a:r>
            <a:r>
              <a:rPr lang="es-ES" sz="2000" b="1" dirty="0" err="1"/>
              <a:t>cardio</a:t>
            </a:r>
            <a:r>
              <a:rPr lang="es-ES" sz="2000" b="1" dirty="0"/>
              <a:t> vascular </a:t>
            </a:r>
          </a:p>
          <a:p>
            <a:r>
              <a:rPr lang="es-ES" sz="2000" b="1" dirty="0"/>
              <a:t>Respiratorio.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333610" y="4365625"/>
            <a:ext cx="7675499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Por sus características es estimulador de aspectos que hace </a:t>
            </a:r>
          </a:p>
          <a:p>
            <a:r>
              <a:rPr lang="es-ES" sz="2000" b="1" dirty="0"/>
              <a:t>a la relajación, al juego y a la recreación. 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235134" y="5373688"/>
            <a:ext cx="8850500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Las posibilidades que este medio brinda, permite y facilita al individuo </a:t>
            </a:r>
          </a:p>
          <a:p>
            <a:r>
              <a:rPr lang="es-ES" sz="2000" b="1" dirty="0"/>
              <a:t>la auto superación casi constante y educa para la sobre vivencia.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60" grpId="0"/>
      <p:bldP spid="70666" grpId="0"/>
      <p:bldP spid="70667" grpId="0"/>
      <p:bldP spid="70668" grpId="0"/>
      <p:bldP spid="706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NAD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524" cy="6858000"/>
          </a:xfrm>
          <a:prstGeom prst="rect">
            <a:avLst/>
          </a:prstGeom>
        </p:spPr>
      </p:pic>
      <p:sp>
        <p:nvSpPr>
          <p:cNvPr id="716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b="1" dirty="0">
                <a:effectLst/>
                <a:latin typeface="Goudy Stout" pitchFamily="18" charset="0"/>
              </a:rPr>
              <a:t>LA </a:t>
            </a:r>
            <a:r>
              <a:rPr lang="es-ES" b="1" dirty="0" smtClean="0">
                <a:effectLst/>
                <a:latin typeface="Goudy Stout" pitchFamily="18" charset="0"/>
              </a:rPr>
              <a:t>NATACIÓN</a:t>
            </a:r>
            <a:endParaRPr lang="es-ES" b="1" dirty="0">
              <a:effectLst/>
              <a:latin typeface="Goudy Stout" pitchFamily="18" charset="0"/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755650" y="1052513"/>
            <a:ext cx="581977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¿Quiénes pueden realizar la actividad?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042988" y="1924050"/>
            <a:ext cx="739176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Para el aprendizaje de la natación no hay edad, </a:t>
            </a:r>
          </a:p>
          <a:p>
            <a:r>
              <a:rPr lang="es-ES" sz="2000" b="1" dirty="0"/>
              <a:t>puede ser realizada tanto por un bebe como por un abuelo.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042988" y="3292475"/>
            <a:ext cx="7725192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Es  requerido también para rehabilitación, </a:t>
            </a:r>
          </a:p>
          <a:p>
            <a:r>
              <a:rPr lang="es-ES" sz="2000" b="1" dirty="0"/>
              <a:t>se implementa en </a:t>
            </a:r>
            <a:r>
              <a:rPr lang="es-ES" sz="2000" b="1" dirty="0" smtClean="0"/>
              <a:t>discapacidades </a:t>
            </a:r>
            <a:r>
              <a:rPr lang="es-ES" sz="2000" b="1" dirty="0"/>
              <a:t>de diversas características</a:t>
            </a:r>
            <a:r>
              <a:rPr lang="es-ES" b="1" dirty="0"/>
              <a:t>.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1042988" y="4803775"/>
            <a:ext cx="7643439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1" dirty="0"/>
              <a:t>Gracias al poder sedativo propio del medio, es aplicado a un </a:t>
            </a:r>
          </a:p>
          <a:p>
            <a:r>
              <a:rPr lang="es-ES" sz="2000" b="1" dirty="0"/>
              <a:t>sin número de capacidades y discapacidades.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  <p:bldP spid="71685" grpId="0"/>
      <p:bldP spid="71686" grpId="0"/>
      <p:bldP spid="716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n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31623"/>
          </a:xfrm>
          <a:prstGeom prst="rect">
            <a:avLst/>
          </a:prstGeom>
        </p:spPr>
      </p:pic>
      <p:sp>
        <p:nvSpPr>
          <p:cNvPr id="727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04813"/>
            <a:ext cx="8135938" cy="6477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b="1" dirty="0">
                <a:effectLst/>
                <a:latin typeface="Goudy Stout" pitchFamily="18" charset="0"/>
              </a:rPr>
              <a:t>LA </a:t>
            </a:r>
            <a:r>
              <a:rPr lang="es-ES" b="1" dirty="0" smtClean="0">
                <a:effectLst/>
                <a:latin typeface="Goudy Stout" pitchFamily="18" charset="0"/>
              </a:rPr>
              <a:t>NATACIÓN</a:t>
            </a:r>
            <a:endParaRPr lang="es-ES" b="1" dirty="0">
              <a:effectLst/>
              <a:latin typeface="Goudy Stout" pitchFamily="18" charset="0"/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755650" y="1052513"/>
            <a:ext cx="23844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Su importancia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703386" y="1700213"/>
            <a:ext cx="8510430" cy="22467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b="1" dirty="0"/>
              <a:t>Desde hace siglos es considerada como </a:t>
            </a:r>
          </a:p>
          <a:p>
            <a:r>
              <a:rPr lang="es-ES" sz="2000" b="1" dirty="0"/>
              <a:t>un elemento fundamental para el cuerpo y la psiquis del hombre. </a:t>
            </a:r>
          </a:p>
          <a:p>
            <a:endParaRPr lang="es-ES" sz="2000" b="1" dirty="0"/>
          </a:p>
          <a:p>
            <a:r>
              <a:rPr lang="es-ES" sz="2000" b="1" dirty="0"/>
              <a:t>Los romanos fueron los primeros en institucionalizar su uso. </a:t>
            </a:r>
          </a:p>
          <a:p>
            <a:endParaRPr lang="es-ES" sz="2000" b="1" dirty="0"/>
          </a:p>
          <a:p>
            <a:r>
              <a:rPr lang="es-ES" sz="2000" b="1" dirty="0"/>
              <a:t>Para tal fin crearon predios específicos, con grandes </a:t>
            </a:r>
          </a:p>
          <a:p>
            <a:r>
              <a:rPr lang="es-ES" sz="2000" b="1" dirty="0" err="1"/>
              <a:t>piletones</a:t>
            </a:r>
            <a:r>
              <a:rPr lang="es-ES" sz="2000" b="1" dirty="0"/>
              <a:t> de aguas calientes y frías.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647114" y="4076700"/>
            <a:ext cx="8478536" cy="22467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b="1" dirty="0"/>
              <a:t>En la actualidad se persiste la idea que la natación </a:t>
            </a:r>
          </a:p>
          <a:p>
            <a:r>
              <a:rPr lang="es-ES" sz="2000" b="1" dirty="0"/>
              <a:t>es un agente importante y necesario para la higiene y </a:t>
            </a:r>
          </a:p>
          <a:p>
            <a:r>
              <a:rPr lang="es-ES" sz="2000" b="1" dirty="0"/>
              <a:t>salud del individuo. </a:t>
            </a:r>
          </a:p>
          <a:p>
            <a:endParaRPr lang="es-ES" sz="2000" b="1" dirty="0"/>
          </a:p>
          <a:p>
            <a:r>
              <a:rPr lang="es-ES" sz="2000" b="1" dirty="0"/>
              <a:t>Psicológicamente se ha comprobado que estas actividades </a:t>
            </a:r>
          </a:p>
          <a:p>
            <a:r>
              <a:rPr lang="es-ES" sz="2000" b="1" dirty="0"/>
              <a:t>mejora el stress, la autovaloración y la confianza en uno mismo. </a:t>
            </a:r>
          </a:p>
          <a:p>
            <a:r>
              <a:rPr lang="es-ES" sz="2000" b="1" dirty="0"/>
              <a:t>Puede ser utilizada como medio para la auto ayuda.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11" grpId="0"/>
    </p:bld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507</TotalTime>
  <Words>1917</Words>
  <Application>Microsoft Office PowerPoint</Application>
  <PresentationFormat>Presentación en pantalla (4:3)</PresentationFormat>
  <Paragraphs>376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Onda</vt:lpstr>
      <vt:lpstr>NATACIÓN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Hogar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TECNICAS DE NATACION</dc:title>
  <dc:creator>Charito</dc:creator>
  <cp:lastModifiedBy>JDavid</cp:lastModifiedBy>
  <cp:revision>84</cp:revision>
  <dcterms:created xsi:type="dcterms:W3CDTF">2007-05-27T22:18:50Z</dcterms:created>
  <dcterms:modified xsi:type="dcterms:W3CDTF">2012-05-08T17:45:47Z</dcterms:modified>
</cp:coreProperties>
</file>